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5"/>
  </p:notesMasterIdLst>
  <p:handoutMasterIdLst>
    <p:handoutMasterId r:id="rId26"/>
  </p:handoutMasterIdLst>
  <p:sldIdLst>
    <p:sldId id="256" r:id="rId5"/>
    <p:sldId id="470" r:id="rId6"/>
    <p:sldId id="277" r:id="rId7"/>
    <p:sldId id="491" r:id="rId8"/>
    <p:sldId id="492" r:id="rId9"/>
    <p:sldId id="493" r:id="rId10"/>
    <p:sldId id="494" r:id="rId11"/>
    <p:sldId id="522" r:id="rId12"/>
    <p:sldId id="526" r:id="rId13"/>
    <p:sldId id="467" r:id="rId14"/>
    <p:sldId id="496" r:id="rId15"/>
    <p:sldId id="468" r:id="rId16"/>
    <p:sldId id="469" r:id="rId17"/>
    <p:sldId id="545" r:id="rId18"/>
    <p:sldId id="544" r:id="rId19"/>
    <p:sldId id="489" r:id="rId20"/>
    <p:sldId id="521" r:id="rId21"/>
    <p:sldId id="530" r:id="rId22"/>
    <p:sldId id="525" r:id="rId23"/>
    <p:sldId id="265"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man, Adam [KDA]" initials="IA[" lastIdx="3" clrIdx="0">
    <p:extLst>
      <p:ext uri="{19B8F6BF-5375-455C-9EA6-DF929625EA0E}">
        <p15:presenceInfo xmlns:p15="http://schemas.microsoft.com/office/powerpoint/2012/main" userId="S::adam.inman@kda.ks.gov::ca3ea142-9cd4-430a-be91-f38a1863aae4" providerId="AD"/>
      </p:ext>
    </p:extLst>
  </p:cmAuthor>
  <p:cmAuthor id="2" name="Lansdowne, Heather [KDA]" initials="LH[" lastIdx="13" clrIdx="1">
    <p:extLst>
      <p:ext uri="{19B8F6BF-5375-455C-9EA6-DF929625EA0E}">
        <p15:presenceInfo xmlns:p15="http://schemas.microsoft.com/office/powerpoint/2012/main" userId="S::heather.lansdowne@kda.ks.gov::0440fcaf-3339-40a4-bc14-6e265bcfb7d9" providerId="AD"/>
      </p:ext>
    </p:extLst>
  </p:cmAuthor>
  <p:cmAuthor id="3" name="Hoch, Braden [KDA]" initials="HB[" lastIdx="1" clrIdx="2">
    <p:extLst>
      <p:ext uri="{19B8F6BF-5375-455C-9EA6-DF929625EA0E}">
        <p15:presenceInfo xmlns:p15="http://schemas.microsoft.com/office/powerpoint/2012/main" userId="S::braden.hoch@kda.ks.gov::99d4671d-fcd4-487b-bed4-06591d726be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9966FF"/>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97D41E-58E3-4D42-B7E6-2F114242AF25}" v="2" dt="2022-02-21T17:22:23.2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78228" autoAdjust="0"/>
  </p:normalViewPr>
  <p:slideViewPr>
    <p:cSldViewPr>
      <p:cViewPr varScale="1">
        <p:scale>
          <a:sx n="75" d="100"/>
          <a:sy n="75" d="100"/>
        </p:scale>
        <p:origin x="672" y="44"/>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dner, Dana [KDA]" userId="5cfdf36e-b71e-40ef-ae74-3d92aa581788" providerId="ADAL" clId="{2D97D41E-58E3-4D42-B7E6-2F114242AF25}"/>
    <pc:docChg chg="modSld">
      <pc:chgData name="Ladner, Dana [KDA]" userId="5cfdf36e-b71e-40ef-ae74-3d92aa581788" providerId="ADAL" clId="{2D97D41E-58E3-4D42-B7E6-2F114242AF25}" dt="2022-02-21T17:25:29.425" v="73" actId="1076"/>
      <pc:docMkLst>
        <pc:docMk/>
      </pc:docMkLst>
      <pc:sldChg chg="addSp modSp mod">
        <pc:chgData name="Ladner, Dana [KDA]" userId="5cfdf36e-b71e-40ef-ae74-3d92aa581788" providerId="ADAL" clId="{2D97D41E-58E3-4D42-B7E6-2F114242AF25}" dt="2022-02-21T17:25:29.425" v="73" actId="1076"/>
        <pc:sldMkLst>
          <pc:docMk/>
          <pc:sldMk cId="1117069873" sldId="265"/>
        </pc:sldMkLst>
        <pc:spChg chg="add mod">
          <ac:chgData name="Ladner, Dana [KDA]" userId="5cfdf36e-b71e-40ef-ae74-3d92aa581788" providerId="ADAL" clId="{2D97D41E-58E3-4D42-B7E6-2F114242AF25}" dt="2022-02-21T17:25:29.425" v="73" actId="1076"/>
          <ac:spMkLst>
            <pc:docMk/>
            <pc:sldMk cId="1117069873" sldId="265"/>
            <ac:spMk id="4" creationId="{5FA3702F-356F-4484-BFDC-97EEDDF800F2}"/>
          </ac:spMkLst>
        </pc:spChg>
        <pc:spChg chg="mod">
          <ac:chgData name="Ladner, Dana [KDA]" userId="5cfdf36e-b71e-40ef-ae74-3d92aa581788" providerId="ADAL" clId="{2D97D41E-58E3-4D42-B7E6-2F114242AF25}" dt="2022-02-21T17:24:38.082" v="63" actId="255"/>
          <ac:spMkLst>
            <pc:docMk/>
            <pc:sldMk cId="1117069873" sldId="265"/>
            <ac:spMk id="46" creationId="{0A938128-A416-4009-B881-C08DB9AE4D60}"/>
          </ac:spMkLst>
        </pc:spChg>
        <pc:picChg chg="add mod">
          <ac:chgData name="Ladner, Dana [KDA]" userId="5cfdf36e-b71e-40ef-ae74-3d92aa581788" providerId="ADAL" clId="{2D97D41E-58E3-4D42-B7E6-2F114242AF25}" dt="2022-02-21T17:25:25.224" v="72" actId="1076"/>
          <ac:picMkLst>
            <pc:docMk/>
            <pc:sldMk cId="1117069873" sldId="265"/>
            <ac:picMk id="3" creationId="{F4F8A5E8-BD31-4BA3-ABF0-B356E3F5AA27}"/>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BB4A703-B47B-4CC6-8B65-AFC07CF29173}"/>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r>
              <a:rPr lang="en-US"/>
              <a:t>Hemp in Kansas: An Update from the State KSRE FCS Exension Agent Update</a:t>
            </a:r>
          </a:p>
        </p:txBody>
      </p:sp>
      <p:sp>
        <p:nvSpPr>
          <p:cNvPr id="3" name="Date Placeholder 2">
            <a:extLst>
              <a:ext uri="{FF2B5EF4-FFF2-40B4-BE49-F238E27FC236}">
                <a16:creationId xmlns:a16="http://schemas.microsoft.com/office/drawing/2014/main" id="{539E6403-FA45-4C91-944B-75C6B12D79FF}"/>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r>
              <a:rPr lang="en-US"/>
              <a:t>8/25/2021</a:t>
            </a:r>
          </a:p>
        </p:txBody>
      </p:sp>
      <p:sp>
        <p:nvSpPr>
          <p:cNvPr id="4" name="Footer Placeholder 3">
            <a:extLst>
              <a:ext uri="{FF2B5EF4-FFF2-40B4-BE49-F238E27FC236}">
                <a16:creationId xmlns:a16="http://schemas.microsoft.com/office/drawing/2014/main" id="{F904687C-76EC-4D21-8BAA-47CAC08476D9}"/>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404BBC1-D0FA-4102-87BB-A654E9E4BFB5}"/>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D6E4FF69-1092-4D38-9A94-D5BD9F619491}" type="slidenum">
              <a:rPr lang="en-US" smtClean="0"/>
              <a:t>‹#›</a:t>
            </a:fld>
            <a:endParaRPr lang="en-US"/>
          </a:p>
        </p:txBody>
      </p:sp>
    </p:spTree>
    <p:extLst>
      <p:ext uri="{BB962C8B-B14F-4D97-AF65-F5344CB8AC3E}">
        <p14:creationId xmlns:p14="http://schemas.microsoft.com/office/powerpoint/2010/main" val="762233795"/>
      </p:ext>
    </p:extLst>
  </p:cSld>
  <p:clrMap bg1="lt1" tx1="dk1" bg2="lt2" tx2="dk2" accent1="accent1" accent2="accent2" accent3="accent3" accent4="accent4" accent5="accent5" accent6="accent6" hlink="hlink" folHlink="folHlink"/>
  <p:hf sldNum="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4820"/>
          </a:xfrm>
          <a:prstGeom prst="rect">
            <a:avLst/>
          </a:prstGeom>
        </p:spPr>
        <p:txBody>
          <a:bodyPr vert="horz" lIns="92748" tIns="46373" rIns="92748" bIns="46373" rtlCol="0"/>
          <a:lstStyle>
            <a:lvl1pPr algn="l">
              <a:defRPr sz="1200"/>
            </a:lvl1pPr>
          </a:lstStyle>
          <a:p>
            <a:r>
              <a:rPr lang="en-US"/>
              <a:t>Hemp in Kansas: An Update from the State KSRE FCS Exension Agent Update</a:t>
            </a:r>
          </a:p>
        </p:txBody>
      </p:sp>
      <p:sp>
        <p:nvSpPr>
          <p:cNvPr id="3" name="Date Placeholder 2"/>
          <p:cNvSpPr>
            <a:spLocks noGrp="1"/>
          </p:cNvSpPr>
          <p:nvPr>
            <p:ph type="dt" idx="1"/>
          </p:nvPr>
        </p:nvSpPr>
        <p:spPr>
          <a:xfrm>
            <a:off x="3970938" y="3"/>
            <a:ext cx="3037840" cy="464820"/>
          </a:xfrm>
          <a:prstGeom prst="rect">
            <a:avLst/>
          </a:prstGeom>
        </p:spPr>
        <p:txBody>
          <a:bodyPr vert="horz" lIns="92748" tIns="46373" rIns="92748" bIns="46373" rtlCol="0"/>
          <a:lstStyle>
            <a:lvl1pPr algn="r">
              <a:defRPr sz="1200"/>
            </a:lvl1pPr>
          </a:lstStyle>
          <a:p>
            <a:r>
              <a:rPr lang="en-US"/>
              <a:t>8/25/2021</a:t>
            </a:r>
          </a:p>
        </p:txBody>
      </p:sp>
      <p:sp>
        <p:nvSpPr>
          <p:cNvPr id="4" name="Slide Image Placeholder 3"/>
          <p:cNvSpPr>
            <a:spLocks noGrp="1" noRot="1" noChangeAspect="1"/>
          </p:cNvSpPr>
          <p:nvPr>
            <p:ph type="sldImg" idx="2"/>
          </p:nvPr>
        </p:nvSpPr>
        <p:spPr>
          <a:xfrm>
            <a:off x="406400" y="696913"/>
            <a:ext cx="6197600" cy="3487737"/>
          </a:xfrm>
          <a:prstGeom prst="rect">
            <a:avLst/>
          </a:prstGeom>
          <a:noFill/>
          <a:ln w="12700">
            <a:solidFill>
              <a:prstClr val="black"/>
            </a:solidFill>
          </a:ln>
        </p:spPr>
        <p:txBody>
          <a:bodyPr vert="horz" lIns="92748" tIns="46373" rIns="92748" bIns="46373"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748" tIns="46373" rIns="92748" bIns="4637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2748" tIns="46373" rIns="92748" bIns="46373"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2748" tIns="46373" rIns="92748" bIns="46373" rtlCol="0" anchor="b"/>
          <a:lstStyle>
            <a:lvl1pPr algn="r">
              <a:defRPr sz="1200"/>
            </a:lvl1pPr>
          </a:lstStyle>
          <a:p>
            <a:fld id="{54C10CB6-EB4B-4B56-AB0E-C47981CE9372}" type="slidenum">
              <a:rPr lang="en-US" smtClean="0"/>
              <a:t>‹#›</a:t>
            </a:fld>
            <a:endParaRPr lang="en-US"/>
          </a:p>
        </p:txBody>
      </p:sp>
    </p:spTree>
    <p:extLst>
      <p:ext uri="{BB962C8B-B14F-4D97-AF65-F5344CB8AC3E}">
        <p14:creationId xmlns:p14="http://schemas.microsoft.com/office/powerpoint/2010/main" val="879254413"/>
      </p:ext>
    </p:extLst>
  </p:cSld>
  <p:clrMap bg1="lt1" tx1="dk1" bg2="lt2" tx2="dk2" accent1="accent1" accent2="accent2" accent3="accent3" accent4="accent4" accent5="accent5" accent6="accent6" hlink="hlink" folHlink="folHlink"/>
  <p:hf sldNum="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FC022071-D2AD-46A1-A1AE-041027B405F2}"/>
              </a:ext>
            </a:extLst>
          </p:cNvPr>
          <p:cNvSpPr>
            <a:spLocks noGrp="1"/>
          </p:cNvSpPr>
          <p:nvPr>
            <p:ph type="dt" idx="1"/>
          </p:nvPr>
        </p:nvSpPr>
        <p:spPr/>
        <p:txBody>
          <a:bodyPr/>
          <a:lstStyle/>
          <a:p>
            <a:r>
              <a:rPr lang="en-US"/>
              <a:t>8/25/2021</a:t>
            </a:r>
          </a:p>
        </p:txBody>
      </p:sp>
      <p:sp>
        <p:nvSpPr>
          <p:cNvPr id="6" name="Header Placeholder 5">
            <a:extLst>
              <a:ext uri="{FF2B5EF4-FFF2-40B4-BE49-F238E27FC236}">
                <a16:creationId xmlns:a16="http://schemas.microsoft.com/office/drawing/2014/main" id="{BF173ADE-8D80-4685-9464-C9BD33BC8B18}"/>
              </a:ext>
            </a:extLst>
          </p:cNvPr>
          <p:cNvSpPr>
            <a:spLocks noGrp="1"/>
          </p:cNvSpPr>
          <p:nvPr>
            <p:ph type="hdr" sz="quarter"/>
          </p:nvPr>
        </p:nvSpPr>
        <p:spPr/>
        <p:txBody>
          <a:bodyPr/>
          <a:lstStyle/>
          <a:p>
            <a:r>
              <a:rPr lang="en-US"/>
              <a:t>Hemp in Kansas: An Update from the State KSRE FCS Exension Agent Update</a:t>
            </a:r>
          </a:p>
        </p:txBody>
      </p:sp>
    </p:spTree>
    <p:extLst>
      <p:ext uri="{BB962C8B-B14F-4D97-AF65-F5344CB8AC3E}">
        <p14:creationId xmlns:p14="http://schemas.microsoft.com/office/powerpoint/2010/main" val="1903665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6801B2AD-994F-4F5B-8391-53933052EF4A}"/>
              </a:ext>
            </a:extLst>
          </p:cNvPr>
          <p:cNvSpPr>
            <a:spLocks noGrp="1"/>
          </p:cNvSpPr>
          <p:nvPr>
            <p:ph type="dt" idx="1"/>
          </p:nvPr>
        </p:nvSpPr>
        <p:spPr/>
        <p:txBody>
          <a:bodyPr/>
          <a:lstStyle/>
          <a:p>
            <a:r>
              <a:rPr lang="en-US"/>
              <a:t>8/25/2021</a:t>
            </a:r>
          </a:p>
        </p:txBody>
      </p:sp>
      <p:sp>
        <p:nvSpPr>
          <p:cNvPr id="6" name="Header Placeholder 5">
            <a:extLst>
              <a:ext uri="{FF2B5EF4-FFF2-40B4-BE49-F238E27FC236}">
                <a16:creationId xmlns:a16="http://schemas.microsoft.com/office/drawing/2014/main" id="{72890677-ABB2-4BC4-A876-D41F395962FE}"/>
              </a:ext>
            </a:extLst>
          </p:cNvPr>
          <p:cNvSpPr>
            <a:spLocks noGrp="1"/>
          </p:cNvSpPr>
          <p:nvPr>
            <p:ph type="hdr" sz="quarter"/>
          </p:nvPr>
        </p:nvSpPr>
        <p:spPr/>
        <p:txBody>
          <a:bodyPr/>
          <a:lstStyle/>
          <a:p>
            <a:r>
              <a:rPr lang="en-US"/>
              <a:t>Hemp in Kansas: An Update from the State KSRE FCS Exension Agent Update</a:t>
            </a:r>
          </a:p>
        </p:txBody>
      </p:sp>
    </p:spTree>
    <p:extLst>
      <p:ext uri="{BB962C8B-B14F-4D97-AF65-F5344CB8AC3E}">
        <p14:creationId xmlns:p14="http://schemas.microsoft.com/office/powerpoint/2010/main" val="921008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32EF5A91-4A11-4DDD-AAAC-CCBAB927C1ED}"/>
              </a:ext>
            </a:extLst>
          </p:cNvPr>
          <p:cNvSpPr>
            <a:spLocks noGrp="1"/>
          </p:cNvSpPr>
          <p:nvPr>
            <p:ph type="dt" idx="1"/>
          </p:nvPr>
        </p:nvSpPr>
        <p:spPr/>
        <p:txBody>
          <a:bodyPr/>
          <a:lstStyle/>
          <a:p>
            <a:r>
              <a:rPr lang="en-US"/>
              <a:t>8/25/2021</a:t>
            </a:r>
          </a:p>
        </p:txBody>
      </p:sp>
      <p:sp>
        <p:nvSpPr>
          <p:cNvPr id="6" name="Header Placeholder 5">
            <a:extLst>
              <a:ext uri="{FF2B5EF4-FFF2-40B4-BE49-F238E27FC236}">
                <a16:creationId xmlns:a16="http://schemas.microsoft.com/office/drawing/2014/main" id="{BB704F69-5CB8-4F94-8C8F-07A7EBE2005B}"/>
              </a:ext>
            </a:extLst>
          </p:cNvPr>
          <p:cNvSpPr>
            <a:spLocks noGrp="1"/>
          </p:cNvSpPr>
          <p:nvPr>
            <p:ph type="hdr" sz="quarter"/>
          </p:nvPr>
        </p:nvSpPr>
        <p:spPr/>
        <p:txBody>
          <a:bodyPr/>
          <a:lstStyle/>
          <a:p>
            <a:r>
              <a:rPr lang="en-US"/>
              <a:t>Hemp in Kansas: An Update from the State KSRE FCS Exension Agent Update</a:t>
            </a:r>
          </a:p>
        </p:txBody>
      </p:sp>
    </p:spTree>
    <p:extLst>
      <p:ext uri="{BB962C8B-B14F-4D97-AF65-F5344CB8AC3E}">
        <p14:creationId xmlns:p14="http://schemas.microsoft.com/office/powerpoint/2010/main" val="401928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F3AD8BB9-E73D-4430-800C-EE07E2F7818C}"/>
              </a:ext>
            </a:extLst>
          </p:cNvPr>
          <p:cNvSpPr>
            <a:spLocks noGrp="1"/>
          </p:cNvSpPr>
          <p:nvPr>
            <p:ph type="dt" idx="1"/>
          </p:nvPr>
        </p:nvSpPr>
        <p:spPr/>
        <p:txBody>
          <a:bodyPr/>
          <a:lstStyle/>
          <a:p>
            <a:r>
              <a:rPr lang="en-US"/>
              <a:t>8/25/2021</a:t>
            </a:r>
          </a:p>
        </p:txBody>
      </p:sp>
      <p:sp>
        <p:nvSpPr>
          <p:cNvPr id="6" name="Header Placeholder 5">
            <a:extLst>
              <a:ext uri="{FF2B5EF4-FFF2-40B4-BE49-F238E27FC236}">
                <a16:creationId xmlns:a16="http://schemas.microsoft.com/office/drawing/2014/main" id="{2B3CFA6B-5CA7-4461-92FB-E8AB5BF3F7ED}"/>
              </a:ext>
            </a:extLst>
          </p:cNvPr>
          <p:cNvSpPr>
            <a:spLocks noGrp="1"/>
          </p:cNvSpPr>
          <p:nvPr>
            <p:ph type="hdr" sz="quarter"/>
          </p:nvPr>
        </p:nvSpPr>
        <p:spPr/>
        <p:txBody>
          <a:bodyPr/>
          <a:lstStyle/>
          <a:p>
            <a:r>
              <a:rPr lang="en-US"/>
              <a:t>Hemp in Kansas: An Update from the State KSRE FCS Exension Agent Update</a:t>
            </a:r>
          </a:p>
        </p:txBody>
      </p:sp>
    </p:spTree>
    <p:extLst>
      <p:ext uri="{BB962C8B-B14F-4D97-AF65-F5344CB8AC3E}">
        <p14:creationId xmlns:p14="http://schemas.microsoft.com/office/powerpoint/2010/main" val="3865282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EC124BBB-DAF2-430F-A561-74A3E134AA94}"/>
              </a:ext>
            </a:extLst>
          </p:cNvPr>
          <p:cNvSpPr>
            <a:spLocks noGrp="1"/>
          </p:cNvSpPr>
          <p:nvPr>
            <p:ph type="dt" idx="1"/>
          </p:nvPr>
        </p:nvSpPr>
        <p:spPr/>
        <p:txBody>
          <a:bodyPr/>
          <a:lstStyle/>
          <a:p>
            <a:r>
              <a:rPr lang="en-US"/>
              <a:t>8/25/2021</a:t>
            </a:r>
          </a:p>
        </p:txBody>
      </p:sp>
      <p:sp>
        <p:nvSpPr>
          <p:cNvPr id="6" name="Header Placeholder 5">
            <a:extLst>
              <a:ext uri="{FF2B5EF4-FFF2-40B4-BE49-F238E27FC236}">
                <a16:creationId xmlns:a16="http://schemas.microsoft.com/office/drawing/2014/main" id="{DC06E63C-BF17-4C4D-883C-B2217114B6BA}"/>
              </a:ext>
            </a:extLst>
          </p:cNvPr>
          <p:cNvSpPr>
            <a:spLocks noGrp="1"/>
          </p:cNvSpPr>
          <p:nvPr>
            <p:ph type="hdr" sz="quarter"/>
          </p:nvPr>
        </p:nvSpPr>
        <p:spPr/>
        <p:txBody>
          <a:bodyPr/>
          <a:lstStyle/>
          <a:p>
            <a:r>
              <a:rPr lang="en-US"/>
              <a:t>Hemp in Kansas: An Update from the State KSRE FCS Exension Agent Update</a:t>
            </a:r>
          </a:p>
        </p:txBody>
      </p:sp>
    </p:spTree>
    <p:extLst>
      <p:ext uri="{BB962C8B-B14F-4D97-AF65-F5344CB8AC3E}">
        <p14:creationId xmlns:p14="http://schemas.microsoft.com/office/powerpoint/2010/main" val="2911111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2F095446-72B0-464B-9624-1C9E6B7FCD8C}"/>
              </a:ext>
            </a:extLst>
          </p:cNvPr>
          <p:cNvSpPr>
            <a:spLocks noGrp="1"/>
          </p:cNvSpPr>
          <p:nvPr>
            <p:ph type="dt" idx="1"/>
          </p:nvPr>
        </p:nvSpPr>
        <p:spPr/>
        <p:txBody>
          <a:bodyPr/>
          <a:lstStyle/>
          <a:p>
            <a:r>
              <a:rPr lang="en-US"/>
              <a:t>8/25/2021</a:t>
            </a:r>
          </a:p>
        </p:txBody>
      </p:sp>
      <p:sp>
        <p:nvSpPr>
          <p:cNvPr id="6" name="Header Placeholder 5">
            <a:extLst>
              <a:ext uri="{FF2B5EF4-FFF2-40B4-BE49-F238E27FC236}">
                <a16:creationId xmlns:a16="http://schemas.microsoft.com/office/drawing/2014/main" id="{191F39F5-065D-44BA-B906-F272D4183208}"/>
              </a:ext>
            </a:extLst>
          </p:cNvPr>
          <p:cNvSpPr>
            <a:spLocks noGrp="1"/>
          </p:cNvSpPr>
          <p:nvPr>
            <p:ph type="hdr" sz="quarter"/>
          </p:nvPr>
        </p:nvSpPr>
        <p:spPr/>
        <p:txBody>
          <a:bodyPr/>
          <a:lstStyle/>
          <a:p>
            <a:r>
              <a:rPr lang="en-US"/>
              <a:t>Hemp in Kansas: An Update from the State KSRE FCS Exension Agent Update</a:t>
            </a:r>
          </a:p>
        </p:txBody>
      </p:sp>
    </p:spTree>
    <p:extLst>
      <p:ext uri="{BB962C8B-B14F-4D97-AF65-F5344CB8AC3E}">
        <p14:creationId xmlns:p14="http://schemas.microsoft.com/office/powerpoint/2010/main" val="287204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2F095446-72B0-464B-9624-1C9E6B7FCD8C}"/>
              </a:ext>
            </a:extLst>
          </p:cNvPr>
          <p:cNvSpPr>
            <a:spLocks noGrp="1"/>
          </p:cNvSpPr>
          <p:nvPr>
            <p:ph type="dt" idx="1"/>
          </p:nvPr>
        </p:nvSpPr>
        <p:spPr/>
        <p:txBody>
          <a:bodyPr/>
          <a:lstStyle/>
          <a:p>
            <a:r>
              <a:rPr lang="en-US"/>
              <a:t>8/25/2021</a:t>
            </a:r>
          </a:p>
        </p:txBody>
      </p:sp>
      <p:sp>
        <p:nvSpPr>
          <p:cNvPr id="6" name="Header Placeholder 5">
            <a:extLst>
              <a:ext uri="{FF2B5EF4-FFF2-40B4-BE49-F238E27FC236}">
                <a16:creationId xmlns:a16="http://schemas.microsoft.com/office/drawing/2014/main" id="{191F39F5-065D-44BA-B906-F272D4183208}"/>
              </a:ext>
            </a:extLst>
          </p:cNvPr>
          <p:cNvSpPr>
            <a:spLocks noGrp="1"/>
          </p:cNvSpPr>
          <p:nvPr>
            <p:ph type="hdr" sz="quarter"/>
          </p:nvPr>
        </p:nvSpPr>
        <p:spPr/>
        <p:txBody>
          <a:bodyPr/>
          <a:lstStyle/>
          <a:p>
            <a:r>
              <a:rPr lang="en-US"/>
              <a:t>Hemp in Kansas: An Update from the State KSRE FCS Exension Agent Update</a:t>
            </a:r>
          </a:p>
        </p:txBody>
      </p:sp>
    </p:spTree>
    <p:extLst>
      <p:ext uri="{BB962C8B-B14F-4D97-AF65-F5344CB8AC3E}">
        <p14:creationId xmlns:p14="http://schemas.microsoft.com/office/powerpoint/2010/main" val="3197260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32EF5A91-4A11-4DDD-AAAC-CCBAB927C1ED}"/>
              </a:ext>
            </a:extLst>
          </p:cNvPr>
          <p:cNvSpPr>
            <a:spLocks noGrp="1"/>
          </p:cNvSpPr>
          <p:nvPr>
            <p:ph type="dt" idx="1"/>
          </p:nvPr>
        </p:nvSpPr>
        <p:spPr/>
        <p:txBody>
          <a:bodyPr/>
          <a:lstStyle/>
          <a:p>
            <a:r>
              <a:rPr lang="en-US"/>
              <a:t>8/25/2021</a:t>
            </a:r>
          </a:p>
        </p:txBody>
      </p:sp>
      <p:sp>
        <p:nvSpPr>
          <p:cNvPr id="6" name="Header Placeholder 5">
            <a:extLst>
              <a:ext uri="{FF2B5EF4-FFF2-40B4-BE49-F238E27FC236}">
                <a16:creationId xmlns:a16="http://schemas.microsoft.com/office/drawing/2014/main" id="{BB704F69-5CB8-4F94-8C8F-07A7EBE2005B}"/>
              </a:ext>
            </a:extLst>
          </p:cNvPr>
          <p:cNvSpPr>
            <a:spLocks noGrp="1"/>
          </p:cNvSpPr>
          <p:nvPr>
            <p:ph type="hdr" sz="quarter"/>
          </p:nvPr>
        </p:nvSpPr>
        <p:spPr/>
        <p:txBody>
          <a:bodyPr/>
          <a:lstStyle/>
          <a:p>
            <a:r>
              <a:rPr lang="en-US"/>
              <a:t>Hemp in Kansas: An Update from the State KSRE FCS Exension Agent Update</a:t>
            </a:r>
          </a:p>
        </p:txBody>
      </p:sp>
    </p:spTree>
    <p:extLst>
      <p:ext uri="{BB962C8B-B14F-4D97-AF65-F5344CB8AC3E}">
        <p14:creationId xmlns:p14="http://schemas.microsoft.com/office/powerpoint/2010/main" val="1563105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2F095446-72B0-464B-9624-1C9E6B7FCD8C}"/>
              </a:ext>
            </a:extLst>
          </p:cNvPr>
          <p:cNvSpPr>
            <a:spLocks noGrp="1"/>
          </p:cNvSpPr>
          <p:nvPr>
            <p:ph type="dt" idx="1"/>
          </p:nvPr>
        </p:nvSpPr>
        <p:spPr/>
        <p:txBody>
          <a:bodyPr/>
          <a:lstStyle/>
          <a:p>
            <a:r>
              <a:rPr lang="en-US"/>
              <a:t>8/25/2021</a:t>
            </a:r>
          </a:p>
        </p:txBody>
      </p:sp>
      <p:sp>
        <p:nvSpPr>
          <p:cNvPr id="6" name="Header Placeholder 5">
            <a:extLst>
              <a:ext uri="{FF2B5EF4-FFF2-40B4-BE49-F238E27FC236}">
                <a16:creationId xmlns:a16="http://schemas.microsoft.com/office/drawing/2014/main" id="{191F39F5-065D-44BA-B906-F272D4183208}"/>
              </a:ext>
            </a:extLst>
          </p:cNvPr>
          <p:cNvSpPr>
            <a:spLocks noGrp="1"/>
          </p:cNvSpPr>
          <p:nvPr>
            <p:ph type="hdr" sz="quarter"/>
          </p:nvPr>
        </p:nvSpPr>
        <p:spPr/>
        <p:txBody>
          <a:bodyPr/>
          <a:lstStyle/>
          <a:p>
            <a:r>
              <a:rPr lang="en-US"/>
              <a:t>Hemp in Kansas: An Update from the State KSRE FCS Exension Agent Update</a:t>
            </a:r>
          </a:p>
        </p:txBody>
      </p:sp>
    </p:spTree>
    <p:extLst>
      <p:ext uri="{BB962C8B-B14F-4D97-AF65-F5344CB8AC3E}">
        <p14:creationId xmlns:p14="http://schemas.microsoft.com/office/powerpoint/2010/main" val="7337329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Current observations of the industry reveals that production methods are highly varied but generally fit into one of six production methods represented in these budgets. Yields are also highly variably between and within each production model. Unlike a traditional crop enterprise budgets, where using the default production costs estimates may be a reasonable approximation of a given producers actual costs, the lacking publicly available empirical research centered around hemp production requires potential producers to adjust each line to fit the specifics of their operation. Cost and revenue estimates provided in these budgets should be critically evaluated and adjusted for each producer’s scenario.</a:t>
            </a:r>
          </a:p>
          <a:p>
            <a:endParaRPr lang="en-US" dirty="0"/>
          </a:p>
        </p:txBody>
      </p:sp>
      <p:sp>
        <p:nvSpPr>
          <p:cNvPr id="5" name="Date Placeholder 4">
            <a:extLst>
              <a:ext uri="{FF2B5EF4-FFF2-40B4-BE49-F238E27FC236}">
                <a16:creationId xmlns:a16="http://schemas.microsoft.com/office/drawing/2014/main" id="{2F095446-72B0-464B-9624-1C9E6B7FCD8C}"/>
              </a:ext>
            </a:extLst>
          </p:cNvPr>
          <p:cNvSpPr>
            <a:spLocks noGrp="1"/>
          </p:cNvSpPr>
          <p:nvPr>
            <p:ph type="dt" idx="1"/>
          </p:nvPr>
        </p:nvSpPr>
        <p:spPr/>
        <p:txBody>
          <a:bodyPr/>
          <a:lstStyle/>
          <a:p>
            <a:r>
              <a:rPr lang="en-US"/>
              <a:t>8/25/2021</a:t>
            </a:r>
          </a:p>
        </p:txBody>
      </p:sp>
      <p:sp>
        <p:nvSpPr>
          <p:cNvPr id="6" name="Header Placeholder 5">
            <a:extLst>
              <a:ext uri="{FF2B5EF4-FFF2-40B4-BE49-F238E27FC236}">
                <a16:creationId xmlns:a16="http://schemas.microsoft.com/office/drawing/2014/main" id="{191F39F5-065D-44BA-B906-F272D4183208}"/>
              </a:ext>
            </a:extLst>
          </p:cNvPr>
          <p:cNvSpPr>
            <a:spLocks noGrp="1"/>
          </p:cNvSpPr>
          <p:nvPr>
            <p:ph type="hdr" sz="quarter"/>
          </p:nvPr>
        </p:nvSpPr>
        <p:spPr/>
        <p:txBody>
          <a:bodyPr/>
          <a:lstStyle/>
          <a:p>
            <a:r>
              <a:rPr lang="en-US"/>
              <a:t>Hemp in Kansas: An Update from the State KSRE FCS Exension Agent Update</a:t>
            </a:r>
          </a:p>
        </p:txBody>
      </p:sp>
    </p:spTree>
    <p:extLst>
      <p:ext uri="{BB962C8B-B14F-4D97-AF65-F5344CB8AC3E}">
        <p14:creationId xmlns:p14="http://schemas.microsoft.com/office/powerpoint/2010/main" val="897581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44723E64-4823-4CBE-B360-68EA8418FA68}"/>
              </a:ext>
            </a:extLst>
          </p:cNvPr>
          <p:cNvSpPr>
            <a:spLocks noGrp="1"/>
          </p:cNvSpPr>
          <p:nvPr>
            <p:ph type="dt" idx="1"/>
          </p:nvPr>
        </p:nvSpPr>
        <p:spPr/>
        <p:txBody>
          <a:bodyPr/>
          <a:lstStyle/>
          <a:p>
            <a:r>
              <a:rPr lang="en-US"/>
              <a:t>8/25/2021</a:t>
            </a:r>
          </a:p>
        </p:txBody>
      </p:sp>
      <p:sp>
        <p:nvSpPr>
          <p:cNvPr id="6" name="Header Placeholder 5">
            <a:extLst>
              <a:ext uri="{FF2B5EF4-FFF2-40B4-BE49-F238E27FC236}">
                <a16:creationId xmlns:a16="http://schemas.microsoft.com/office/drawing/2014/main" id="{256ADD23-9623-4187-909B-807115C19DBA}"/>
              </a:ext>
            </a:extLst>
          </p:cNvPr>
          <p:cNvSpPr>
            <a:spLocks noGrp="1"/>
          </p:cNvSpPr>
          <p:nvPr>
            <p:ph type="hdr" sz="quarter"/>
          </p:nvPr>
        </p:nvSpPr>
        <p:spPr/>
        <p:txBody>
          <a:bodyPr/>
          <a:lstStyle/>
          <a:p>
            <a:r>
              <a:rPr lang="en-US"/>
              <a:t>Hemp in Kansas: An Update from the State KSRE FCS Exension Agent Update</a:t>
            </a:r>
          </a:p>
        </p:txBody>
      </p:sp>
    </p:spTree>
    <p:extLst>
      <p:ext uri="{BB962C8B-B14F-4D97-AF65-F5344CB8AC3E}">
        <p14:creationId xmlns:p14="http://schemas.microsoft.com/office/powerpoint/2010/main" val="3035952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563FC879-0899-4159-B0C8-F19DEB13E883}"/>
              </a:ext>
            </a:extLst>
          </p:cNvPr>
          <p:cNvSpPr>
            <a:spLocks noGrp="1"/>
          </p:cNvSpPr>
          <p:nvPr>
            <p:ph type="dt" idx="1"/>
          </p:nvPr>
        </p:nvSpPr>
        <p:spPr/>
        <p:txBody>
          <a:bodyPr/>
          <a:lstStyle/>
          <a:p>
            <a:r>
              <a:rPr lang="en-US"/>
              <a:t>8/25/2021</a:t>
            </a:r>
          </a:p>
        </p:txBody>
      </p:sp>
      <p:sp>
        <p:nvSpPr>
          <p:cNvPr id="6" name="Header Placeholder 5">
            <a:extLst>
              <a:ext uri="{FF2B5EF4-FFF2-40B4-BE49-F238E27FC236}">
                <a16:creationId xmlns:a16="http://schemas.microsoft.com/office/drawing/2014/main" id="{82342690-45B3-4E8C-AB0A-D1AF2AC92E17}"/>
              </a:ext>
            </a:extLst>
          </p:cNvPr>
          <p:cNvSpPr>
            <a:spLocks noGrp="1"/>
          </p:cNvSpPr>
          <p:nvPr>
            <p:ph type="hdr" sz="quarter"/>
          </p:nvPr>
        </p:nvSpPr>
        <p:spPr/>
        <p:txBody>
          <a:bodyPr/>
          <a:lstStyle/>
          <a:p>
            <a:r>
              <a:rPr lang="en-US"/>
              <a:t>Hemp in Kansas: An Update from the State KSRE FCS Exension Agent Update</a:t>
            </a:r>
          </a:p>
        </p:txBody>
      </p:sp>
    </p:spTree>
    <p:extLst>
      <p:ext uri="{BB962C8B-B14F-4D97-AF65-F5344CB8AC3E}">
        <p14:creationId xmlns:p14="http://schemas.microsoft.com/office/powerpoint/2010/main" val="35125406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59993D4E-202A-4420-ABB4-9BB00FADF520}"/>
              </a:ext>
            </a:extLst>
          </p:cNvPr>
          <p:cNvSpPr>
            <a:spLocks noGrp="1"/>
          </p:cNvSpPr>
          <p:nvPr>
            <p:ph type="dt" idx="1"/>
          </p:nvPr>
        </p:nvSpPr>
        <p:spPr/>
        <p:txBody>
          <a:bodyPr/>
          <a:lstStyle/>
          <a:p>
            <a:r>
              <a:rPr lang="en-US"/>
              <a:t>8/25/2021</a:t>
            </a:r>
          </a:p>
        </p:txBody>
      </p:sp>
      <p:sp>
        <p:nvSpPr>
          <p:cNvPr id="6" name="Header Placeholder 5">
            <a:extLst>
              <a:ext uri="{FF2B5EF4-FFF2-40B4-BE49-F238E27FC236}">
                <a16:creationId xmlns:a16="http://schemas.microsoft.com/office/drawing/2014/main" id="{CAAE7BF8-006A-4641-A596-9393C62AC44B}"/>
              </a:ext>
            </a:extLst>
          </p:cNvPr>
          <p:cNvSpPr>
            <a:spLocks noGrp="1"/>
          </p:cNvSpPr>
          <p:nvPr>
            <p:ph type="hdr" sz="quarter"/>
          </p:nvPr>
        </p:nvSpPr>
        <p:spPr/>
        <p:txBody>
          <a:bodyPr/>
          <a:lstStyle/>
          <a:p>
            <a:r>
              <a:rPr lang="en-US"/>
              <a:t>Hemp in Kansas: An Update from the State KSRE FCS Exension Agent Update</a:t>
            </a:r>
          </a:p>
        </p:txBody>
      </p:sp>
    </p:spTree>
    <p:extLst>
      <p:ext uri="{BB962C8B-B14F-4D97-AF65-F5344CB8AC3E}">
        <p14:creationId xmlns:p14="http://schemas.microsoft.com/office/powerpoint/2010/main" val="934458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20976E23-B944-441A-B3B2-55F8713C2AD9}"/>
              </a:ext>
            </a:extLst>
          </p:cNvPr>
          <p:cNvSpPr>
            <a:spLocks noGrp="1"/>
          </p:cNvSpPr>
          <p:nvPr>
            <p:ph type="dt" idx="1"/>
          </p:nvPr>
        </p:nvSpPr>
        <p:spPr/>
        <p:txBody>
          <a:bodyPr/>
          <a:lstStyle/>
          <a:p>
            <a:r>
              <a:rPr lang="en-US"/>
              <a:t>8/25/2021</a:t>
            </a:r>
          </a:p>
        </p:txBody>
      </p:sp>
      <p:sp>
        <p:nvSpPr>
          <p:cNvPr id="6" name="Header Placeholder 5">
            <a:extLst>
              <a:ext uri="{FF2B5EF4-FFF2-40B4-BE49-F238E27FC236}">
                <a16:creationId xmlns:a16="http://schemas.microsoft.com/office/drawing/2014/main" id="{7FEAF18C-1A6B-42D8-8F1F-4A9F22BA5515}"/>
              </a:ext>
            </a:extLst>
          </p:cNvPr>
          <p:cNvSpPr>
            <a:spLocks noGrp="1"/>
          </p:cNvSpPr>
          <p:nvPr>
            <p:ph type="hdr" sz="quarter"/>
          </p:nvPr>
        </p:nvSpPr>
        <p:spPr/>
        <p:txBody>
          <a:bodyPr/>
          <a:lstStyle/>
          <a:p>
            <a:r>
              <a:rPr lang="en-US"/>
              <a:t>Hemp in Kansas: An Update from the State KSRE FCS Exension Agent Update</a:t>
            </a:r>
          </a:p>
        </p:txBody>
      </p:sp>
    </p:spTree>
    <p:extLst>
      <p:ext uri="{BB962C8B-B14F-4D97-AF65-F5344CB8AC3E}">
        <p14:creationId xmlns:p14="http://schemas.microsoft.com/office/powerpoint/2010/main" val="113164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32EF5A91-4A11-4DDD-AAAC-CCBAB927C1ED}"/>
              </a:ext>
            </a:extLst>
          </p:cNvPr>
          <p:cNvSpPr>
            <a:spLocks noGrp="1"/>
          </p:cNvSpPr>
          <p:nvPr>
            <p:ph type="dt" idx="1"/>
          </p:nvPr>
        </p:nvSpPr>
        <p:spPr/>
        <p:txBody>
          <a:bodyPr/>
          <a:lstStyle/>
          <a:p>
            <a:r>
              <a:rPr lang="en-US"/>
              <a:t>8/25/2021</a:t>
            </a:r>
          </a:p>
        </p:txBody>
      </p:sp>
      <p:sp>
        <p:nvSpPr>
          <p:cNvPr id="6" name="Header Placeholder 5">
            <a:extLst>
              <a:ext uri="{FF2B5EF4-FFF2-40B4-BE49-F238E27FC236}">
                <a16:creationId xmlns:a16="http://schemas.microsoft.com/office/drawing/2014/main" id="{BB704F69-5CB8-4F94-8C8F-07A7EBE2005B}"/>
              </a:ext>
            </a:extLst>
          </p:cNvPr>
          <p:cNvSpPr>
            <a:spLocks noGrp="1"/>
          </p:cNvSpPr>
          <p:nvPr>
            <p:ph type="hdr" sz="quarter"/>
          </p:nvPr>
        </p:nvSpPr>
        <p:spPr/>
        <p:txBody>
          <a:bodyPr/>
          <a:lstStyle/>
          <a:p>
            <a:r>
              <a:rPr lang="en-US"/>
              <a:t>Hemp in Kansas: An Update from the State KSRE FCS Exension Agent Update</a:t>
            </a:r>
          </a:p>
        </p:txBody>
      </p:sp>
    </p:spTree>
    <p:extLst>
      <p:ext uri="{BB962C8B-B14F-4D97-AF65-F5344CB8AC3E}">
        <p14:creationId xmlns:p14="http://schemas.microsoft.com/office/powerpoint/2010/main" val="880089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32EF5A91-4A11-4DDD-AAAC-CCBAB927C1ED}"/>
              </a:ext>
            </a:extLst>
          </p:cNvPr>
          <p:cNvSpPr>
            <a:spLocks noGrp="1"/>
          </p:cNvSpPr>
          <p:nvPr>
            <p:ph type="dt" idx="1"/>
          </p:nvPr>
        </p:nvSpPr>
        <p:spPr/>
        <p:txBody>
          <a:bodyPr/>
          <a:lstStyle/>
          <a:p>
            <a:r>
              <a:rPr lang="en-US"/>
              <a:t>8/25/2021</a:t>
            </a:r>
          </a:p>
        </p:txBody>
      </p:sp>
      <p:sp>
        <p:nvSpPr>
          <p:cNvPr id="6" name="Header Placeholder 5">
            <a:extLst>
              <a:ext uri="{FF2B5EF4-FFF2-40B4-BE49-F238E27FC236}">
                <a16:creationId xmlns:a16="http://schemas.microsoft.com/office/drawing/2014/main" id="{BB704F69-5CB8-4F94-8C8F-07A7EBE2005B}"/>
              </a:ext>
            </a:extLst>
          </p:cNvPr>
          <p:cNvSpPr>
            <a:spLocks noGrp="1"/>
          </p:cNvSpPr>
          <p:nvPr>
            <p:ph type="hdr" sz="quarter"/>
          </p:nvPr>
        </p:nvSpPr>
        <p:spPr/>
        <p:txBody>
          <a:bodyPr/>
          <a:lstStyle/>
          <a:p>
            <a:r>
              <a:rPr lang="en-US"/>
              <a:t>Hemp in Kansas: An Update from the State KSRE FCS Exension Agent Update</a:t>
            </a:r>
          </a:p>
        </p:txBody>
      </p:sp>
    </p:spTree>
    <p:extLst>
      <p:ext uri="{BB962C8B-B14F-4D97-AF65-F5344CB8AC3E}">
        <p14:creationId xmlns:p14="http://schemas.microsoft.com/office/powerpoint/2010/main" val="3721315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32EF5A91-4A11-4DDD-AAAC-CCBAB927C1ED}"/>
              </a:ext>
            </a:extLst>
          </p:cNvPr>
          <p:cNvSpPr>
            <a:spLocks noGrp="1"/>
          </p:cNvSpPr>
          <p:nvPr>
            <p:ph type="dt" idx="1"/>
          </p:nvPr>
        </p:nvSpPr>
        <p:spPr/>
        <p:txBody>
          <a:bodyPr/>
          <a:lstStyle/>
          <a:p>
            <a:r>
              <a:rPr lang="en-US"/>
              <a:t>8/25/2021</a:t>
            </a:r>
          </a:p>
        </p:txBody>
      </p:sp>
      <p:sp>
        <p:nvSpPr>
          <p:cNvPr id="6" name="Header Placeholder 5">
            <a:extLst>
              <a:ext uri="{FF2B5EF4-FFF2-40B4-BE49-F238E27FC236}">
                <a16:creationId xmlns:a16="http://schemas.microsoft.com/office/drawing/2014/main" id="{BB704F69-5CB8-4F94-8C8F-07A7EBE2005B}"/>
              </a:ext>
            </a:extLst>
          </p:cNvPr>
          <p:cNvSpPr>
            <a:spLocks noGrp="1"/>
          </p:cNvSpPr>
          <p:nvPr>
            <p:ph type="hdr" sz="quarter"/>
          </p:nvPr>
        </p:nvSpPr>
        <p:spPr/>
        <p:txBody>
          <a:bodyPr/>
          <a:lstStyle/>
          <a:p>
            <a:r>
              <a:rPr lang="en-US"/>
              <a:t>Hemp in Kansas: An Update from the State KSRE FCS Exension Agent Update</a:t>
            </a:r>
          </a:p>
        </p:txBody>
      </p:sp>
    </p:spTree>
    <p:extLst>
      <p:ext uri="{BB962C8B-B14F-4D97-AF65-F5344CB8AC3E}">
        <p14:creationId xmlns:p14="http://schemas.microsoft.com/office/powerpoint/2010/main" val="2435588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32EF5A91-4A11-4DDD-AAAC-CCBAB927C1ED}"/>
              </a:ext>
            </a:extLst>
          </p:cNvPr>
          <p:cNvSpPr>
            <a:spLocks noGrp="1"/>
          </p:cNvSpPr>
          <p:nvPr>
            <p:ph type="dt" idx="1"/>
          </p:nvPr>
        </p:nvSpPr>
        <p:spPr/>
        <p:txBody>
          <a:bodyPr/>
          <a:lstStyle/>
          <a:p>
            <a:r>
              <a:rPr lang="en-US"/>
              <a:t>8/25/2021</a:t>
            </a:r>
          </a:p>
        </p:txBody>
      </p:sp>
      <p:sp>
        <p:nvSpPr>
          <p:cNvPr id="6" name="Header Placeholder 5">
            <a:extLst>
              <a:ext uri="{FF2B5EF4-FFF2-40B4-BE49-F238E27FC236}">
                <a16:creationId xmlns:a16="http://schemas.microsoft.com/office/drawing/2014/main" id="{BB704F69-5CB8-4F94-8C8F-07A7EBE2005B}"/>
              </a:ext>
            </a:extLst>
          </p:cNvPr>
          <p:cNvSpPr>
            <a:spLocks noGrp="1"/>
          </p:cNvSpPr>
          <p:nvPr>
            <p:ph type="hdr" sz="quarter"/>
          </p:nvPr>
        </p:nvSpPr>
        <p:spPr/>
        <p:txBody>
          <a:bodyPr/>
          <a:lstStyle/>
          <a:p>
            <a:r>
              <a:rPr lang="en-US"/>
              <a:t>Hemp in Kansas: An Update from the State KSRE FCS Exension Agent Update</a:t>
            </a:r>
          </a:p>
        </p:txBody>
      </p:sp>
    </p:spTree>
    <p:extLst>
      <p:ext uri="{BB962C8B-B14F-4D97-AF65-F5344CB8AC3E}">
        <p14:creationId xmlns:p14="http://schemas.microsoft.com/office/powerpoint/2010/main" val="3416204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20976E23-B944-441A-B3B2-55F8713C2AD9}"/>
              </a:ext>
            </a:extLst>
          </p:cNvPr>
          <p:cNvSpPr>
            <a:spLocks noGrp="1"/>
          </p:cNvSpPr>
          <p:nvPr>
            <p:ph type="dt" idx="1"/>
          </p:nvPr>
        </p:nvSpPr>
        <p:spPr/>
        <p:txBody>
          <a:bodyPr/>
          <a:lstStyle/>
          <a:p>
            <a:r>
              <a:rPr lang="en-US"/>
              <a:t>8/25/2021</a:t>
            </a:r>
          </a:p>
        </p:txBody>
      </p:sp>
      <p:sp>
        <p:nvSpPr>
          <p:cNvPr id="6" name="Header Placeholder 5">
            <a:extLst>
              <a:ext uri="{FF2B5EF4-FFF2-40B4-BE49-F238E27FC236}">
                <a16:creationId xmlns:a16="http://schemas.microsoft.com/office/drawing/2014/main" id="{7FEAF18C-1A6B-42D8-8F1F-4A9F22BA5515}"/>
              </a:ext>
            </a:extLst>
          </p:cNvPr>
          <p:cNvSpPr>
            <a:spLocks noGrp="1"/>
          </p:cNvSpPr>
          <p:nvPr>
            <p:ph type="hdr" sz="quarter"/>
          </p:nvPr>
        </p:nvSpPr>
        <p:spPr/>
        <p:txBody>
          <a:bodyPr/>
          <a:lstStyle/>
          <a:p>
            <a:r>
              <a:rPr lang="en-US"/>
              <a:t>Hemp in Kansas: An Update from the State KSRE FCS Exension Agent Update</a:t>
            </a:r>
          </a:p>
        </p:txBody>
      </p:sp>
    </p:spTree>
    <p:extLst>
      <p:ext uri="{BB962C8B-B14F-4D97-AF65-F5344CB8AC3E}">
        <p14:creationId xmlns:p14="http://schemas.microsoft.com/office/powerpoint/2010/main" val="2457938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44723E64-4823-4CBE-B360-68EA8418FA68}"/>
              </a:ext>
            </a:extLst>
          </p:cNvPr>
          <p:cNvSpPr>
            <a:spLocks noGrp="1"/>
          </p:cNvSpPr>
          <p:nvPr>
            <p:ph type="dt" idx="1"/>
          </p:nvPr>
        </p:nvSpPr>
        <p:spPr/>
        <p:txBody>
          <a:bodyPr/>
          <a:lstStyle/>
          <a:p>
            <a:r>
              <a:rPr lang="en-US"/>
              <a:t>8/25/2021</a:t>
            </a:r>
          </a:p>
        </p:txBody>
      </p:sp>
      <p:sp>
        <p:nvSpPr>
          <p:cNvPr id="6" name="Header Placeholder 5">
            <a:extLst>
              <a:ext uri="{FF2B5EF4-FFF2-40B4-BE49-F238E27FC236}">
                <a16:creationId xmlns:a16="http://schemas.microsoft.com/office/drawing/2014/main" id="{256ADD23-9623-4187-909B-807115C19DBA}"/>
              </a:ext>
            </a:extLst>
          </p:cNvPr>
          <p:cNvSpPr>
            <a:spLocks noGrp="1"/>
          </p:cNvSpPr>
          <p:nvPr>
            <p:ph type="hdr" sz="quarter"/>
          </p:nvPr>
        </p:nvSpPr>
        <p:spPr/>
        <p:txBody>
          <a:bodyPr/>
          <a:lstStyle/>
          <a:p>
            <a:r>
              <a:rPr lang="en-US"/>
              <a:t>Hemp in Kansas: An Update from the State KSRE FCS Exension Agent Update</a:t>
            </a:r>
          </a:p>
        </p:txBody>
      </p:sp>
    </p:spTree>
    <p:extLst>
      <p:ext uri="{BB962C8B-B14F-4D97-AF65-F5344CB8AC3E}">
        <p14:creationId xmlns:p14="http://schemas.microsoft.com/office/powerpoint/2010/main" val="542155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3CD69F9-4BF2-4FC9-8D45-E88EF07FA24E}" type="datetime1">
              <a:rPr lang="en-US" smtClean="0"/>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9A8D3-5C01-4A1A-AF34-64943B30133F}" type="slidenum">
              <a:rPr lang="en-US" smtClean="0"/>
              <a:t>‹#›</a:t>
            </a:fld>
            <a:endParaRPr lang="en-US"/>
          </a:p>
        </p:txBody>
      </p:sp>
    </p:spTree>
    <p:extLst>
      <p:ext uri="{BB962C8B-B14F-4D97-AF65-F5344CB8AC3E}">
        <p14:creationId xmlns:p14="http://schemas.microsoft.com/office/powerpoint/2010/main" val="1701138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075566-5BD1-4FD1-AC63-AEFE261FF28E}" type="datetime1">
              <a:rPr lang="en-US" smtClean="0"/>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9A8D3-5C01-4A1A-AF34-64943B30133F}" type="slidenum">
              <a:rPr lang="en-US" smtClean="0"/>
              <a:t>‹#›</a:t>
            </a:fld>
            <a:endParaRPr lang="en-US"/>
          </a:p>
        </p:txBody>
      </p:sp>
    </p:spTree>
    <p:extLst>
      <p:ext uri="{BB962C8B-B14F-4D97-AF65-F5344CB8AC3E}">
        <p14:creationId xmlns:p14="http://schemas.microsoft.com/office/powerpoint/2010/main" val="876192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D63FF4-A0F3-43EB-8E13-2DADDBB6E1DF}" type="datetime1">
              <a:rPr lang="en-US" smtClean="0"/>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9A8D3-5C01-4A1A-AF34-64943B30133F}" type="slidenum">
              <a:rPr lang="en-US" smtClean="0"/>
              <a:t>‹#›</a:t>
            </a:fld>
            <a:endParaRPr lang="en-US"/>
          </a:p>
        </p:txBody>
      </p:sp>
    </p:spTree>
    <p:extLst>
      <p:ext uri="{BB962C8B-B14F-4D97-AF65-F5344CB8AC3E}">
        <p14:creationId xmlns:p14="http://schemas.microsoft.com/office/powerpoint/2010/main" val="845989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2F168B-3F4C-40B1-BFC0-340F431F507A}" type="datetime1">
              <a:rPr lang="en-US" smtClean="0"/>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9A8D3-5C01-4A1A-AF34-64943B30133F}" type="slidenum">
              <a:rPr lang="en-US" smtClean="0"/>
              <a:t>‹#›</a:t>
            </a:fld>
            <a:endParaRPr lang="en-US"/>
          </a:p>
        </p:txBody>
      </p:sp>
    </p:spTree>
    <p:extLst>
      <p:ext uri="{BB962C8B-B14F-4D97-AF65-F5344CB8AC3E}">
        <p14:creationId xmlns:p14="http://schemas.microsoft.com/office/powerpoint/2010/main" val="1712876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3BCC13-6B32-4725-A60E-DD566D4B2F31}" type="datetime1">
              <a:rPr lang="en-US" smtClean="0"/>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9A8D3-5C01-4A1A-AF34-64943B30133F}" type="slidenum">
              <a:rPr lang="en-US" smtClean="0"/>
              <a:t>‹#›</a:t>
            </a:fld>
            <a:endParaRPr lang="en-US"/>
          </a:p>
        </p:txBody>
      </p:sp>
    </p:spTree>
    <p:extLst>
      <p:ext uri="{BB962C8B-B14F-4D97-AF65-F5344CB8AC3E}">
        <p14:creationId xmlns:p14="http://schemas.microsoft.com/office/powerpoint/2010/main" val="1240753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41AB60-83E7-4A92-B194-A4C7D0AF3E9B}" type="datetime1">
              <a:rPr lang="en-US" smtClean="0"/>
              <a:t>2/21/2022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39A8D3-5C01-4A1A-AF34-64943B30133F}" type="slidenum">
              <a:rPr lang="en-US" smtClean="0"/>
              <a:t>‹#›</a:t>
            </a:fld>
            <a:endParaRPr lang="en-US"/>
          </a:p>
        </p:txBody>
      </p:sp>
    </p:spTree>
    <p:extLst>
      <p:ext uri="{BB962C8B-B14F-4D97-AF65-F5344CB8AC3E}">
        <p14:creationId xmlns:p14="http://schemas.microsoft.com/office/powerpoint/2010/main" val="1075608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DEF109-503A-4E52-A522-C623E0378B06}" type="datetime1">
              <a:rPr lang="en-US" smtClean="0"/>
              <a:t>2/21/2022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39A8D3-5C01-4A1A-AF34-64943B30133F}" type="slidenum">
              <a:rPr lang="en-US" smtClean="0"/>
              <a:t>‹#›</a:t>
            </a:fld>
            <a:endParaRPr lang="en-US"/>
          </a:p>
        </p:txBody>
      </p:sp>
    </p:spTree>
    <p:extLst>
      <p:ext uri="{BB962C8B-B14F-4D97-AF65-F5344CB8AC3E}">
        <p14:creationId xmlns:p14="http://schemas.microsoft.com/office/powerpoint/2010/main" val="99846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56F8BBC-0768-41FD-9595-A9B7C70A51B8}" type="datetime1">
              <a:rPr lang="en-US" smtClean="0"/>
              <a:t>2/21/2022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39A8D3-5C01-4A1A-AF34-64943B30133F}" type="slidenum">
              <a:rPr lang="en-US" smtClean="0"/>
              <a:t>‹#›</a:t>
            </a:fld>
            <a:endParaRPr lang="en-US"/>
          </a:p>
        </p:txBody>
      </p:sp>
    </p:spTree>
    <p:extLst>
      <p:ext uri="{BB962C8B-B14F-4D97-AF65-F5344CB8AC3E}">
        <p14:creationId xmlns:p14="http://schemas.microsoft.com/office/powerpoint/2010/main" val="2251726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AB61E0-F05A-44EC-8A46-B3315F40A3F7}" type="datetime1">
              <a:rPr lang="en-US" smtClean="0"/>
              <a:t>2/21/2022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39A8D3-5C01-4A1A-AF34-64943B30133F}" type="slidenum">
              <a:rPr lang="en-US" smtClean="0"/>
              <a:t>‹#›</a:t>
            </a:fld>
            <a:endParaRPr lang="en-US"/>
          </a:p>
        </p:txBody>
      </p:sp>
    </p:spTree>
    <p:extLst>
      <p:ext uri="{BB962C8B-B14F-4D97-AF65-F5344CB8AC3E}">
        <p14:creationId xmlns:p14="http://schemas.microsoft.com/office/powerpoint/2010/main" val="1383545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763836-0511-4B9B-8CAD-4E86614E70BD}" type="datetime1">
              <a:rPr lang="en-US" smtClean="0"/>
              <a:t>2/21/2022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39A8D3-5C01-4A1A-AF34-64943B30133F}" type="slidenum">
              <a:rPr lang="en-US" smtClean="0"/>
              <a:t>‹#›</a:t>
            </a:fld>
            <a:endParaRPr lang="en-US"/>
          </a:p>
        </p:txBody>
      </p:sp>
    </p:spTree>
    <p:extLst>
      <p:ext uri="{BB962C8B-B14F-4D97-AF65-F5344CB8AC3E}">
        <p14:creationId xmlns:p14="http://schemas.microsoft.com/office/powerpoint/2010/main" val="4094439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379753-8E5C-4DBB-BC0E-3C3B98C846AF}" type="datetime1">
              <a:rPr lang="en-US" smtClean="0"/>
              <a:t>2/21/2022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39A8D3-5C01-4A1A-AF34-64943B30133F}" type="slidenum">
              <a:rPr lang="en-US" smtClean="0"/>
              <a:t>‹#›</a:t>
            </a:fld>
            <a:endParaRPr lang="en-US"/>
          </a:p>
        </p:txBody>
      </p:sp>
    </p:spTree>
    <p:extLst>
      <p:ext uri="{BB962C8B-B14F-4D97-AF65-F5344CB8AC3E}">
        <p14:creationId xmlns:p14="http://schemas.microsoft.com/office/powerpoint/2010/main" val="310360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6A39BD-78B3-4D96-8FE7-B2A9CBB52CDB}" type="datetime1">
              <a:rPr lang="en-US" smtClean="0"/>
              <a:t>2/21/2022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39A8D3-5C01-4A1A-AF34-64943B30133F}" type="slidenum">
              <a:rPr lang="en-US" smtClean="0"/>
              <a:t>‹#›</a:t>
            </a:fld>
            <a:endParaRPr lang="en-US"/>
          </a:p>
        </p:txBody>
      </p:sp>
    </p:spTree>
    <p:extLst>
      <p:ext uri="{BB962C8B-B14F-4D97-AF65-F5344CB8AC3E}">
        <p14:creationId xmlns:p14="http://schemas.microsoft.com/office/powerpoint/2010/main" val="403973876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7.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1C398CF-5B7E-48B2-9040-4AFB9DFD467E}"/>
              </a:ext>
            </a:extLst>
          </p:cNvPr>
          <p:cNvSpPr/>
          <p:nvPr/>
        </p:nvSpPr>
        <p:spPr>
          <a:xfrm>
            <a:off x="1578803" y="2964120"/>
            <a:ext cx="2252590" cy="22251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55EC9B52-C5ED-4C0C-8397-2404E173BF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600201"/>
            <a:ext cx="3593973" cy="1217981"/>
          </a:xfrm>
          <a:prstGeom prst="rect">
            <a:avLst/>
          </a:prstGeom>
        </p:spPr>
      </p:pic>
      <p:pic>
        <p:nvPicPr>
          <p:cNvPr id="30" name="Picture 29">
            <a:extLst>
              <a:ext uri="{FF2B5EF4-FFF2-40B4-BE49-F238E27FC236}">
                <a16:creationId xmlns:a16="http://schemas.microsoft.com/office/drawing/2014/main" id="{35F9D03C-E582-432E-948B-5E40C6F919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28601"/>
            <a:ext cx="3593972" cy="1217981"/>
          </a:xfrm>
          <a:prstGeom prst="rect">
            <a:avLst/>
          </a:prstGeom>
        </p:spPr>
      </p:pic>
      <p:pic>
        <p:nvPicPr>
          <p:cNvPr id="32" name="Picture 31">
            <a:extLst>
              <a:ext uri="{FF2B5EF4-FFF2-40B4-BE49-F238E27FC236}">
                <a16:creationId xmlns:a16="http://schemas.microsoft.com/office/drawing/2014/main" id="{AF631E63-7B38-4BE4-94E9-75E53FE373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599" y="2964158"/>
            <a:ext cx="1240599" cy="2216220"/>
          </a:xfrm>
          <a:prstGeom prst="rect">
            <a:avLst/>
          </a:prstGeom>
        </p:spPr>
      </p:pic>
      <p:pic>
        <p:nvPicPr>
          <p:cNvPr id="34" name="Picture 33">
            <a:extLst>
              <a:ext uri="{FF2B5EF4-FFF2-40B4-BE49-F238E27FC236}">
                <a16:creationId xmlns:a16="http://schemas.microsoft.com/office/drawing/2014/main" id="{74094A0D-44EB-4039-A226-85689D897C8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8183"/>
          <a:stretch/>
        </p:blipFill>
        <p:spPr>
          <a:xfrm>
            <a:off x="228601" y="5326358"/>
            <a:ext cx="2133597" cy="1372303"/>
          </a:xfrm>
          <a:prstGeom prst="rect">
            <a:avLst/>
          </a:prstGeom>
        </p:spPr>
      </p:pic>
      <p:pic>
        <p:nvPicPr>
          <p:cNvPr id="36" name="Picture 35">
            <a:extLst>
              <a:ext uri="{FF2B5EF4-FFF2-40B4-BE49-F238E27FC236}">
                <a16:creationId xmlns:a16="http://schemas.microsoft.com/office/drawing/2014/main" id="{4DD3CF97-D76B-4C81-A03B-D5044182875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 r="4690"/>
          <a:stretch/>
        </p:blipFill>
        <p:spPr>
          <a:xfrm>
            <a:off x="2514603" y="5326320"/>
            <a:ext cx="1307977" cy="1372340"/>
          </a:xfrm>
          <a:prstGeom prst="rect">
            <a:avLst/>
          </a:prstGeom>
        </p:spPr>
      </p:pic>
      <p:sp>
        <p:nvSpPr>
          <p:cNvPr id="37" name="TextBox 36">
            <a:extLst>
              <a:ext uri="{FF2B5EF4-FFF2-40B4-BE49-F238E27FC236}">
                <a16:creationId xmlns:a16="http://schemas.microsoft.com/office/drawing/2014/main" id="{498575CD-6C2D-4101-8F84-A7294BDD0C97}"/>
              </a:ext>
            </a:extLst>
          </p:cNvPr>
          <p:cNvSpPr txBox="1"/>
          <p:nvPr/>
        </p:nvSpPr>
        <p:spPr>
          <a:xfrm>
            <a:off x="1680808" y="4114800"/>
            <a:ext cx="1938976" cy="1061829"/>
          </a:xfrm>
          <a:prstGeom prst="rect">
            <a:avLst/>
          </a:prstGeom>
          <a:noFill/>
        </p:spPr>
        <p:txBody>
          <a:bodyPr wrap="square" rtlCol="0">
            <a:spAutoFit/>
          </a:bodyPr>
          <a:lstStyle/>
          <a:p>
            <a:pPr>
              <a:lnSpc>
                <a:spcPts val="1700"/>
              </a:lnSpc>
            </a:pPr>
            <a:r>
              <a:rPr lang="en-US" sz="1200" b="1" dirty="0">
                <a:solidFill>
                  <a:schemeClr val="tx1">
                    <a:lumMod val="50000"/>
                  </a:schemeClr>
                </a:solidFill>
                <a:latin typeface="Arial" panose="020B0604020202020204" pitchFamily="34" charset="0"/>
                <a:cs typeface="Arial" panose="020B0604020202020204" pitchFamily="34" charset="0"/>
              </a:rPr>
              <a:t>SERVING</a:t>
            </a:r>
          </a:p>
          <a:p>
            <a:pPr>
              <a:lnSpc>
                <a:spcPts val="1700"/>
              </a:lnSpc>
            </a:pPr>
            <a:r>
              <a:rPr lang="en-US" sz="1200" b="1" dirty="0">
                <a:solidFill>
                  <a:schemeClr val="tx1">
                    <a:lumMod val="50000"/>
                  </a:schemeClr>
                </a:solidFill>
                <a:latin typeface="Arial" panose="020B0604020202020204" pitchFamily="34" charset="0"/>
                <a:cs typeface="Arial" panose="020B0604020202020204" pitchFamily="34" charset="0"/>
              </a:rPr>
              <a:t>THE STATE’S </a:t>
            </a:r>
          </a:p>
          <a:p>
            <a:pPr>
              <a:lnSpc>
                <a:spcPts val="1700"/>
              </a:lnSpc>
            </a:pPr>
            <a:r>
              <a:rPr lang="en-US" sz="1200" b="1" dirty="0">
                <a:solidFill>
                  <a:schemeClr val="tx1">
                    <a:lumMod val="50000"/>
                  </a:schemeClr>
                </a:solidFill>
                <a:latin typeface="Arial" panose="020B0604020202020204" pitchFamily="34" charset="0"/>
                <a:cs typeface="Arial" panose="020B0604020202020204" pitchFamily="34" charset="0"/>
              </a:rPr>
              <a:t>LARGEST INDUSTRY…</a:t>
            </a:r>
          </a:p>
          <a:p>
            <a:r>
              <a:rPr lang="en-US" b="1" dirty="0">
                <a:solidFill>
                  <a:srgbClr val="1F497D"/>
                </a:solidFill>
                <a:latin typeface="Arial" panose="020B0604020202020204" pitchFamily="34" charset="0"/>
                <a:cs typeface="Arial" panose="020B0604020202020204" pitchFamily="34" charset="0"/>
              </a:rPr>
              <a:t>AGRICULTURE</a:t>
            </a:r>
          </a:p>
        </p:txBody>
      </p:sp>
      <p:cxnSp>
        <p:nvCxnSpPr>
          <p:cNvPr id="38" name="Straight Connector 37">
            <a:extLst>
              <a:ext uri="{FF2B5EF4-FFF2-40B4-BE49-F238E27FC236}">
                <a16:creationId xmlns:a16="http://schemas.microsoft.com/office/drawing/2014/main" id="{23EF50F9-8DEC-4E3B-B9F7-2002E99AA65D}"/>
              </a:ext>
            </a:extLst>
          </p:cNvPr>
          <p:cNvCxnSpPr>
            <a:cxnSpLocks/>
          </p:cNvCxnSpPr>
          <p:nvPr/>
        </p:nvCxnSpPr>
        <p:spPr>
          <a:xfrm>
            <a:off x="152400" y="1524000"/>
            <a:ext cx="37338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F4DD9A1-809B-4A9F-82AE-FBD9119BAF39}"/>
              </a:ext>
            </a:extLst>
          </p:cNvPr>
          <p:cNvCxnSpPr>
            <a:cxnSpLocks/>
          </p:cNvCxnSpPr>
          <p:nvPr/>
        </p:nvCxnSpPr>
        <p:spPr>
          <a:xfrm>
            <a:off x="152400" y="2895600"/>
            <a:ext cx="37338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EED89D0-0212-43E4-84AB-C57BD56C7646}"/>
              </a:ext>
            </a:extLst>
          </p:cNvPr>
          <p:cNvCxnSpPr>
            <a:cxnSpLocks/>
          </p:cNvCxnSpPr>
          <p:nvPr/>
        </p:nvCxnSpPr>
        <p:spPr>
          <a:xfrm>
            <a:off x="152400" y="5257800"/>
            <a:ext cx="37338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4D3E55F-97A2-4773-9978-A59AFBC447F0}"/>
              </a:ext>
            </a:extLst>
          </p:cNvPr>
          <p:cNvCxnSpPr>
            <a:cxnSpLocks/>
          </p:cNvCxnSpPr>
          <p:nvPr/>
        </p:nvCxnSpPr>
        <p:spPr>
          <a:xfrm>
            <a:off x="1524000" y="2895600"/>
            <a:ext cx="0" cy="23622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3ADD202-AE99-4FEF-BF84-BEF85103F1D5}"/>
              </a:ext>
            </a:extLst>
          </p:cNvPr>
          <p:cNvCxnSpPr>
            <a:cxnSpLocks/>
          </p:cNvCxnSpPr>
          <p:nvPr/>
        </p:nvCxnSpPr>
        <p:spPr>
          <a:xfrm>
            <a:off x="2438400" y="5257800"/>
            <a:ext cx="0" cy="144086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49A82C1-8F56-4C8B-942E-70C27ECE8FE2}"/>
              </a:ext>
            </a:extLst>
          </p:cNvPr>
          <p:cNvCxnSpPr>
            <a:cxnSpLocks/>
          </p:cNvCxnSpPr>
          <p:nvPr/>
        </p:nvCxnSpPr>
        <p:spPr>
          <a:xfrm>
            <a:off x="152400" y="228601"/>
            <a:ext cx="0" cy="6470059"/>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AB63B0F-BF21-46D7-97AE-00C4BAD6AE7A}"/>
              </a:ext>
            </a:extLst>
          </p:cNvPr>
          <p:cNvCxnSpPr>
            <a:cxnSpLocks/>
          </p:cNvCxnSpPr>
          <p:nvPr/>
        </p:nvCxnSpPr>
        <p:spPr>
          <a:xfrm>
            <a:off x="3886200" y="228601"/>
            <a:ext cx="0" cy="6470059"/>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itle 1">
            <a:extLst>
              <a:ext uri="{FF2B5EF4-FFF2-40B4-BE49-F238E27FC236}">
                <a16:creationId xmlns:a16="http://schemas.microsoft.com/office/drawing/2014/main" id="{3B365D77-726F-4449-8F92-7FD7B5338580}"/>
              </a:ext>
            </a:extLst>
          </p:cNvPr>
          <p:cNvSpPr txBox="1">
            <a:spLocks/>
          </p:cNvSpPr>
          <p:nvPr/>
        </p:nvSpPr>
        <p:spPr>
          <a:xfrm>
            <a:off x="3886198" y="381022"/>
            <a:ext cx="8305801" cy="31241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3600" dirty="0">
                <a:latin typeface="Times New Roman" panose="02020603050405020304" pitchFamily="18" charset="0"/>
                <a:cs typeface="Times New Roman" panose="02020603050405020304" pitchFamily="18" charset="0"/>
              </a:rPr>
              <a:t>THE KANSAS </a:t>
            </a:r>
          </a:p>
          <a:p>
            <a:pPr algn="ctr">
              <a:lnSpc>
                <a:spcPct val="100000"/>
              </a:lnSpc>
            </a:pPr>
            <a:r>
              <a:rPr lang="en-US" sz="3600" dirty="0">
                <a:latin typeface="Times New Roman" panose="02020603050405020304" pitchFamily="18" charset="0"/>
                <a:cs typeface="Times New Roman" panose="02020603050405020304" pitchFamily="18" charset="0"/>
              </a:rPr>
              <a:t>DEPARTMENT OF AGRICULTURE</a:t>
            </a: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pPr algn="ctr">
              <a:lnSpc>
                <a:spcPct val="100000"/>
              </a:lnSpc>
            </a:pPr>
            <a:r>
              <a:rPr lang="en-US" sz="6600" dirty="0">
                <a:latin typeface="Times New Roman" panose="02020603050405020304" pitchFamily="18" charset="0"/>
                <a:cs typeface="Times New Roman" panose="02020603050405020304" pitchFamily="18" charset="0"/>
              </a:rPr>
              <a:t>KDA Update</a:t>
            </a:r>
          </a:p>
        </p:txBody>
      </p:sp>
      <p:sp>
        <p:nvSpPr>
          <p:cNvPr id="47" name="Title 1">
            <a:extLst>
              <a:ext uri="{FF2B5EF4-FFF2-40B4-BE49-F238E27FC236}">
                <a16:creationId xmlns:a16="http://schemas.microsoft.com/office/drawing/2014/main" id="{B99B8974-E08B-46EB-A175-AA0A94BBE627}"/>
              </a:ext>
            </a:extLst>
          </p:cNvPr>
          <p:cNvSpPr txBox="1">
            <a:spLocks/>
          </p:cNvSpPr>
          <p:nvPr/>
        </p:nvSpPr>
        <p:spPr>
          <a:xfrm>
            <a:off x="3933398" y="3861171"/>
            <a:ext cx="8293211" cy="2234829"/>
          </a:xfrm>
          <a:prstGeom prst="rect">
            <a:avLst/>
          </a:prstGeom>
        </p:spPr>
        <p:txBody>
          <a:bodyPr>
            <a:no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600" cap="none" dirty="0">
                <a:solidFill>
                  <a:schemeClr val="tx1"/>
                </a:solidFill>
                <a:latin typeface="Times New Roman" panose="02020603050405020304" pitchFamily="18" charset="0"/>
                <a:cs typeface="Times New Roman" panose="02020603050405020304" pitchFamily="18" charset="0"/>
              </a:rPr>
              <a:t>4</a:t>
            </a:r>
            <a:r>
              <a:rPr lang="en-US" sz="2600" cap="none" baseline="30000" dirty="0">
                <a:solidFill>
                  <a:schemeClr val="tx1"/>
                </a:solidFill>
                <a:latin typeface="Times New Roman" panose="02020603050405020304" pitchFamily="18" charset="0"/>
                <a:cs typeface="Times New Roman" panose="02020603050405020304" pitchFamily="18" charset="0"/>
              </a:rPr>
              <a:t>th</a:t>
            </a:r>
            <a:r>
              <a:rPr lang="en-US" sz="2600" cap="none" dirty="0">
                <a:solidFill>
                  <a:schemeClr val="tx1"/>
                </a:solidFill>
                <a:latin typeface="Times New Roman" panose="02020603050405020304" pitchFamily="18" charset="0"/>
                <a:cs typeface="Times New Roman" panose="02020603050405020304" pitchFamily="18" charset="0"/>
              </a:rPr>
              <a:t> Annual Kansas Hemp Conference</a:t>
            </a:r>
          </a:p>
          <a:p>
            <a:pPr algn="ctr"/>
            <a:endParaRPr lang="en-US" sz="2600" cap="none" dirty="0">
              <a:solidFill>
                <a:schemeClr val="tx1"/>
              </a:solidFill>
              <a:latin typeface="Times New Roman" panose="02020603050405020304" pitchFamily="18" charset="0"/>
              <a:cs typeface="Times New Roman" panose="02020603050405020304" pitchFamily="18" charset="0"/>
            </a:endParaRPr>
          </a:p>
          <a:p>
            <a:pPr algn="ctr"/>
            <a:r>
              <a:rPr lang="en-US" sz="2600" cap="none" dirty="0">
                <a:solidFill>
                  <a:schemeClr val="tx1"/>
                </a:solidFill>
                <a:latin typeface="Times New Roman" panose="02020603050405020304" pitchFamily="18" charset="0"/>
                <a:cs typeface="Times New Roman" panose="02020603050405020304" pitchFamily="18" charset="0"/>
              </a:rPr>
              <a:t>February 22, 2022</a:t>
            </a:r>
          </a:p>
          <a:p>
            <a:pPr algn="ctr"/>
            <a:endParaRPr lang="en-US" sz="2600" cap="none" dirty="0">
              <a:solidFill>
                <a:schemeClr val="tx1"/>
              </a:solidFill>
              <a:latin typeface="Times New Roman" panose="02020603050405020304" pitchFamily="18" charset="0"/>
              <a:cs typeface="Times New Roman" panose="02020603050405020304" pitchFamily="18" charset="0"/>
            </a:endParaRPr>
          </a:p>
          <a:p>
            <a:pPr algn="ctr"/>
            <a:r>
              <a:rPr lang="en-US" sz="2600" cap="none" dirty="0">
                <a:solidFill>
                  <a:schemeClr val="tx1"/>
                </a:solidFill>
                <a:latin typeface="Times New Roman" panose="02020603050405020304" pitchFamily="18" charset="0"/>
                <a:cs typeface="Times New Roman" panose="02020603050405020304" pitchFamily="18" charset="0"/>
              </a:rPr>
              <a:t>Virtual</a:t>
            </a:r>
          </a:p>
          <a:p>
            <a:pPr algn="ctr"/>
            <a:endParaRPr lang="en-US" sz="2600" cap="none" dirty="0">
              <a:solidFill>
                <a:schemeClr val="tx1"/>
              </a:solidFill>
              <a:latin typeface="Times New Roman" panose="02020603050405020304" pitchFamily="18" charset="0"/>
              <a:cs typeface="Times New Roman" panose="02020603050405020304" pitchFamily="18" charset="0"/>
            </a:endParaRPr>
          </a:p>
        </p:txBody>
      </p:sp>
      <p:cxnSp>
        <p:nvCxnSpPr>
          <p:cNvPr id="50" name="Straight Connector 49">
            <a:extLst>
              <a:ext uri="{FF2B5EF4-FFF2-40B4-BE49-F238E27FC236}">
                <a16:creationId xmlns:a16="http://schemas.microsoft.com/office/drawing/2014/main" id="{A89AC683-F06B-42C7-BA27-F17BB5A74337}"/>
              </a:ext>
            </a:extLst>
          </p:cNvPr>
          <p:cNvCxnSpPr>
            <a:cxnSpLocks/>
          </p:cNvCxnSpPr>
          <p:nvPr/>
        </p:nvCxnSpPr>
        <p:spPr>
          <a:xfrm rot="5400000">
            <a:off x="8111830" y="498770"/>
            <a:ext cx="0" cy="6470059"/>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10;&#10;Description automatically generated">
            <a:extLst>
              <a:ext uri="{FF2B5EF4-FFF2-40B4-BE49-F238E27FC236}">
                <a16:creationId xmlns:a16="http://schemas.microsoft.com/office/drawing/2014/main" id="{539A3DA9-64B7-4181-8045-D46CE985DE9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07412" y="3095245"/>
            <a:ext cx="1693650" cy="977023"/>
          </a:xfrm>
          <a:prstGeom prst="rect">
            <a:avLst/>
          </a:prstGeom>
        </p:spPr>
      </p:pic>
    </p:spTree>
    <p:extLst>
      <p:ext uri="{BB962C8B-B14F-4D97-AF65-F5344CB8AC3E}">
        <p14:creationId xmlns:p14="http://schemas.microsoft.com/office/powerpoint/2010/main" val="839117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512" y="228608"/>
            <a:ext cx="10972800" cy="838194"/>
          </a:xfrm>
        </p:spPr>
        <p:txBody>
          <a:bodyPr>
            <a:normAutofit fontScale="90000"/>
          </a:bodyPr>
          <a:lstStyle/>
          <a:p>
            <a:pPr algn="l"/>
            <a:r>
              <a:rPr lang="en-US" dirty="0">
                <a:latin typeface="Times New Roman" panose="02020603050405020304" pitchFamily="18" charset="0"/>
                <a:cs typeface="Times New Roman" panose="02020603050405020304" pitchFamily="18" charset="0"/>
              </a:rPr>
              <a:t>Industrial Hemp Acreages- Licensed and Planted</a:t>
            </a:r>
          </a:p>
        </p:txBody>
      </p:sp>
      <p:cxnSp>
        <p:nvCxnSpPr>
          <p:cNvPr id="4" name="Straight Connector 3"/>
          <p:cNvCxnSpPr>
            <a:cxnSpLocks/>
          </p:cNvCxnSpPr>
          <p:nvPr/>
        </p:nvCxnSpPr>
        <p:spPr>
          <a:xfrm>
            <a:off x="152400" y="1066800"/>
            <a:ext cx="11887200" cy="0"/>
          </a:xfrm>
          <a:prstGeom prst="line">
            <a:avLst/>
          </a:prstGeom>
          <a:ln>
            <a:solidFill>
              <a:srgbClr val="FEBC2C"/>
            </a:solidFill>
          </a:ln>
        </p:spPr>
        <p:style>
          <a:lnRef idx="3">
            <a:schemeClr val="accent5"/>
          </a:lnRef>
          <a:fillRef idx="0">
            <a:schemeClr val="accent5"/>
          </a:fillRef>
          <a:effectRef idx="2">
            <a:schemeClr val="accent5"/>
          </a:effectRef>
          <a:fontRef idx="minor">
            <a:schemeClr val="tx1"/>
          </a:fontRef>
        </p:style>
      </p:cxnSp>
      <p:sp>
        <p:nvSpPr>
          <p:cNvPr id="5" name="Slide Number Placeholder 4"/>
          <p:cNvSpPr>
            <a:spLocks noGrp="1"/>
          </p:cNvSpPr>
          <p:nvPr>
            <p:ph type="sldNum" sz="quarter" idx="12"/>
          </p:nvPr>
        </p:nvSpPr>
        <p:spPr/>
        <p:txBody>
          <a:bodyPr/>
          <a:lstStyle/>
          <a:p>
            <a:fld id="{2639A8D3-5C01-4A1A-AF34-64943B30133F}" type="slidenum">
              <a:rPr lang="en-US" smtClean="0">
                <a:solidFill>
                  <a:prstClr val="white">
                    <a:tint val="75000"/>
                  </a:prstClr>
                </a:solidFill>
              </a:rPr>
              <a:pPr/>
              <a:t>10</a:t>
            </a:fld>
            <a:endParaRPr lang="en-US">
              <a:solidFill>
                <a:prstClr val="white">
                  <a:tint val="75000"/>
                </a:prstClr>
              </a:solidFill>
            </a:endParaRPr>
          </a:p>
        </p:txBody>
      </p:sp>
      <p:cxnSp>
        <p:nvCxnSpPr>
          <p:cNvPr id="6" name="Straight Connector 5"/>
          <p:cNvCxnSpPr>
            <a:cxnSpLocks/>
          </p:cNvCxnSpPr>
          <p:nvPr/>
        </p:nvCxnSpPr>
        <p:spPr>
          <a:xfrm>
            <a:off x="152400" y="6324600"/>
            <a:ext cx="11887200" cy="0"/>
          </a:xfrm>
          <a:prstGeom prst="line">
            <a:avLst/>
          </a:prstGeom>
          <a:ln>
            <a:solidFill>
              <a:srgbClr val="FEBC2C"/>
            </a:solidFill>
          </a:ln>
        </p:spPr>
        <p:style>
          <a:lnRef idx="3">
            <a:schemeClr val="accent5"/>
          </a:lnRef>
          <a:fillRef idx="0">
            <a:schemeClr val="accent5"/>
          </a:fillRef>
          <a:effectRef idx="2">
            <a:schemeClr val="accent5"/>
          </a:effectRef>
          <a:fontRef idx="minor">
            <a:schemeClr val="tx1"/>
          </a:fontRef>
        </p:style>
      </p:cxn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591800" y="5562600"/>
            <a:ext cx="1167713" cy="685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Table 13">
            <a:extLst>
              <a:ext uri="{FF2B5EF4-FFF2-40B4-BE49-F238E27FC236}">
                <a16:creationId xmlns:a16="http://schemas.microsoft.com/office/drawing/2014/main" id="{CA202B25-B06A-4203-B243-BA9AEF733F8D}"/>
              </a:ext>
            </a:extLst>
          </p:cNvPr>
          <p:cNvGraphicFramePr>
            <a:graphicFrameLocks noGrp="1"/>
          </p:cNvGraphicFramePr>
          <p:nvPr>
            <p:extLst>
              <p:ext uri="{D42A27DB-BD31-4B8C-83A1-F6EECF244321}">
                <p14:modId xmlns:p14="http://schemas.microsoft.com/office/powerpoint/2010/main" val="2350221328"/>
              </p:ext>
            </p:extLst>
          </p:nvPr>
        </p:nvGraphicFramePr>
        <p:xfrm>
          <a:off x="304799" y="1601151"/>
          <a:ext cx="8709025" cy="2794808"/>
        </p:xfrm>
        <a:graphic>
          <a:graphicData uri="http://schemas.openxmlformats.org/drawingml/2006/table">
            <a:tbl>
              <a:tblPr firstRow="1" bandRow="1">
                <a:tableStyleId>{5C22544A-7EE6-4342-B048-85BDC9FD1C3A}</a:tableStyleId>
              </a:tblPr>
              <a:tblGrid>
                <a:gridCol w="1134492">
                  <a:extLst>
                    <a:ext uri="{9D8B030D-6E8A-4147-A177-3AD203B41FA5}">
                      <a16:colId xmlns:a16="http://schemas.microsoft.com/office/drawing/2014/main" val="11300062"/>
                    </a:ext>
                  </a:extLst>
                </a:gridCol>
                <a:gridCol w="972421">
                  <a:extLst>
                    <a:ext uri="{9D8B030D-6E8A-4147-A177-3AD203B41FA5}">
                      <a16:colId xmlns:a16="http://schemas.microsoft.com/office/drawing/2014/main" val="2994308458"/>
                    </a:ext>
                  </a:extLst>
                </a:gridCol>
                <a:gridCol w="1404608">
                  <a:extLst>
                    <a:ext uri="{9D8B030D-6E8A-4147-A177-3AD203B41FA5}">
                      <a16:colId xmlns:a16="http://schemas.microsoft.com/office/drawing/2014/main" val="48705717"/>
                    </a:ext>
                  </a:extLst>
                </a:gridCol>
                <a:gridCol w="1258858">
                  <a:extLst>
                    <a:ext uri="{9D8B030D-6E8A-4147-A177-3AD203B41FA5}">
                      <a16:colId xmlns:a16="http://schemas.microsoft.com/office/drawing/2014/main" val="3721676757"/>
                    </a:ext>
                  </a:extLst>
                </a:gridCol>
                <a:gridCol w="1312882">
                  <a:extLst>
                    <a:ext uri="{9D8B030D-6E8A-4147-A177-3AD203B41FA5}">
                      <a16:colId xmlns:a16="http://schemas.microsoft.com/office/drawing/2014/main" val="4252389522"/>
                    </a:ext>
                  </a:extLst>
                </a:gridCol>
                <a:gridCol w="1312882">
                  <a:extLst>
                    <a:ext uri="{9D8B030D-6E8A-4147-A177-3AD203B41FA5}">
                      <a16:colId xmlns:a16="http://schemas.microsoft.com/office/drawing/2014/main" val="794622182"/>
                    </a:ext>
                  </a:extLst>
                </a:gridCol>
                <a:gridCol w="1312882">
                  <a:extLst>
                    <a:ext uri="{9D8B030D-6E8A-4147-A177-3AD203B41FA5}">
                      <a16:colId xmlns:a16="http://schemas.microsoft.com/office/drawing/2014/main" val="4228447657"/>
                    </a:ext>
                  </a:extLst>
                </a:gridCol>
              </a:tblGrid>
              <a:tr h="594513">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Times New Roman" panose="02020603050405020304" pitchFamily="18" charset="0"/>
                          <a:cs typeface="Times New Roman" panose="02020603050405020304" pitchFamily="18" charset="0"/>
                        </a:rPr>
                        <a:t>Activity</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solidFill>
                  </a:tcPr>
                </a:tc>
                <a:tc gridSpan="2">
                  <a:txBody>
                    <a:bodyPr/>
                    <a:lstStyle/>
                    <a:p>
                      <a:pPr algn="ctr"/>
                      <a:r>
                        <a:rPr lang="en-US" sz="1600" b="1" dirty="0">
                          <a:latin typeface="Times New Roman" panose="02020603050405020304" pitchFamily="18" charset="0"/>
                          <a:cs typeface="Times New Roman" panose="02020603050405020304" pitchFamily="18" charset="0"/>
                        </a:rPr>
                        <a:t>2019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solidFill>
                  </a:tcPr>
                </a:tc>
                <a:tc hMerge="1">
                  <a:txBody>
                    <a:bodyPr/>
                    <a:lstStyle/>
                    <a:p>
                      <a:pPr algn="ctr"/>
                      <a:endParaRPr lang="en-US" sz="2400" b="0" dirty="0">
                        <a:latin typeface="Times New Roman" panose="02020603050405020304" pitchFamily="18" charset="0"/>
                        <a:cs typeface="Times New Roman" panose="02020603050405020304" pitchFamily="18" charset="0"/>
                      </a:endParaRPr>
                    </a:p>
                  </a:txBody>
                  <a:tcPr/>
                </a:tc>
                <a:tc gridSpan="2">
                  <a:txBody>
                    <a:bodyPr/>
                    <a:lstStyle/>
                    <a:p>
                      <a:pPr algn="ctr"/>
                      <a:r>
                        <a:rPr lang="en-US" sz="1600" b="1" dirty="0">
                          <a:latin typeface="Times New Roman" panose="02020603050405020304" pitchFamily="18" charset="0"/>
                          <a:cs typeface="Times New Roman" panose="02020603050405020304" pitchFamily="18" charset="0"/>
                        </a:rPr>
                        <a:t>2020</a:t>
                      </a:r>
                    </a:p>
                  </a:txBody>
                  <a:tcPr anchor="ctr">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n-US"/>
                    </a:p>
                  </a:txBody>
                  <a:tcPr/>
                </a:tc>
                <a:tc gridSpan="2">
                  <a:txBody>
                    <a:bodyPr/>
                    <a:lstStyle/>
                    <a:p>
                      <a:pPr algn="ctr"/>
                      <a:r>
                        <a:rPr lang="en-US" sz="1600" b="1" dirty="0">
                          <a:latin typeface="Times New Roman" panose="02020603050405020304" pitchFamily="18" charset="0"/>
                          <a:cs typeface="Times New Roman" panose="02020603050405020304" pitchFamily="18" charset="0"/>
                        </a:rPr>
                        <a:t>2021</a:t>
                      </a:r>
                    </a:p>
                  </a:txBody>
                  <a:tcPr anchor="ctr">
                    <a:lnB w="12700" cap="flat" cmpd="sng" algn="ctr">
                      <a:solidFill>
                        <a:schemeClr val="tx1"/>
                      </a:solidFill>
                      <a:prstDash val="solid"/>
                      <a:round/>
                      <a:headEnd type="none" w="med" len="med"/>
                      <a:tailEnd type="none" w="med" len="med"/>
                    </a:lnB>
                    <a:solidFill>
                      <a:schemeClr val="accent1"/>
                    </a:solidFill>
                  </a:tcPr>
                </a:tc>
                <a:tc hMerge="1">
                  <a:txBody>
                    <a:bodyPr/>
                    <a:lstStyle/>
                    <a:p>
                      <a:pPr algn="ctr"/>
                      <a:endParaRPr lang="en-US" sz="2400" b="0" dirty="0">
                        <a:latin typeface="Times New Roman" panose="02020603050405020304" pitchFamily="18" charset="0"/>
                        <a:cs typeface="Times New Roman" panose="02020603050405020304" pitchFamily="18" charset="0"/>
                      </a:endParaRPr>
                    </a:p>
                  </a:txBody>
                  <a:tcPr>
                    <a:solidFill>
                      <a:schemeClr val="accent1"/>
                    </a:solidFill>
                  </a:tcPr>
                </a:tc>
                <a:extLst>
                  <a:ext uri="{0D108BD9-81ED-4DB2-BD59-A6C34878D82A}">
                    <a16:rowId xmlns:a16="http://schemas.microsoft.com/office/drawing/2014/main" val="2504130671"/>
                  </a:ext>
                </a:extLst>
              </a:tr>
              <a:tr h="61492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dirty="0">
                        <a:solidFill>
                          <a:schemeClr val="tx1"/>
                        </a:solidFill>
                        <a:latin typeface="Times New Roman" panose="02020603050405020304" pitchFamily="18" charset="0"/>
                        <a:cs typeface="Times New Roman" panose="02020603050405020304" pitchFamily="18" charset="0"/>
                      </a:endParaRPr>
                    </a:p>
                  </a:txBody>
                  <a:tcPr>
                    <a:solidFill>
                      <a:schemeClr val="accent1"/>
                    </a:solidFill>
                  </a:tcPr>
                </a:tc>
                <a:tc>
                  <a:txBody>
                    <a:bodyPr/>
                    <a:lstStyle/>
                    <a:p>
                      <a:pPr algn="ctr"/>
                      <a:r>
                        <a:rPr lang="en-US" sz="1800" b="0" dirty="0">
                          <a:solidFill>
                            <a:schemeClr val="tx1"/>
                          </a:solidFill>
                          <a:latin typeface="Times New Roman" panose="02020603050405020304" pitchFamily="18" charset="0"/>
                          <a:cs typeface="Times New Roman" panose="02020603050405020304" pitchFamily="18" charset="0"/>
                        </a:rPr>
                        <a:t>Acreage</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Times New Roman" panose="02020603050405020304" pitchFamily="18" charset="0"/>
                          <a:cs typeface="Times New Roman" panose="02020603050405020304" pitchFamily="18" charset="0"/>
                        </a:rPr>
                        <a:t>Counties</a:t>
                      </a:r>
                    </a:p>
                  </a:txBody>
                  <a:tcPr anchor="ctr">
                    <a:lnT w="12700" cap="flat" cmpd="sng" algn="ctr">
                      <a:solidFill>
                        <a:schemeClr val="tx1"/>
                      </a:solidFill>
                      <a:prstDash val="solid"/>
                      <a:round/>
                      <a:headEnd type="none" w="med" len="med"/>
                      <a:tailEnd type="none" w="med" len="med"/>
                    </a:lnT>
                    <a:solidFill>
                      <a:schemeClr val="accent1"/>
                    </a:solidFill>
                  </a:tcPr>
                </a:tc>
                <a:tc>
                  <a:txBody>
                    <a:bodyPr/>
                    <a:lstStyle/>
                    <a:p>
                      <a:pPr algn="ctr"/>
                      <a:r>
                        <a:rPr lang="en-US" sz="1800" b="0" dirty="0">
                          <a:solidFill>
                            <a:schemeClr val="tx1"/>
                          </a:solidFill>
                          <a:latin typeface="Times New Roman" panose="02020603050405020304" pitchFamily="18" charset="0"/>
                          <a:cs typeface="Times New Roman" panose="02020603050405020304" pitchFamily="18" charset="0"/>
                        </a:rPr>
                        <a:t>Acreage</a:t>
                      </a:r>
                    </a:p>
                  </a:txBody>
                  <a:tcPr anchor="ctr">
                    <a:lnT w="12700" cap="flat" cmpd="sng" algn="ctr">
                      <a:solidFill>
                        <a:schemeClr val="tx1"/>
                      </a:solidFill>
                      <a:prstDash val="solid"/>
                      <a:round/>
                      <a:headEnd type="none" w="med" len="med"/>
                      <a:tailEnd type="none" w="med" len="med"/>
                    </a:lnT>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Times New Roman" panose="02020603050405020304" pitchFamily="18" charset="0"/>
                          <a:cs typeface="Times New Roman" panose="02020603050405020304" pitchFamily="18" charset="0"/>
                        </a:rPr>
                        <a:t>Counties</a:t>
                      </a:r>
                    </a:p>
                  </a:txBody>
                  <a:tcPr anchor="ctr">
                    <a:lnT w="12700" cap="flat" cmpd="sng" algn="ctr">
                      <a:solidFill>
                        <a:schemeClr val="tx1"/>
                      </a:solidFill>
                      <a:prstDash val="solid"/>
                      <a:round/>
                      <a:headEnd type="none" w="med" len="med"/>
                      <a:tailEnd type="none" w="med" len="med"/>
                    </a:lnT>
                    <a:solidFill>
                      <a:schemeClr val="accent1"/>
                    </a:solidFill>
                  </a:tcPr>
                </a:tc>
                <a:tc>
                  <a:txBody>
                    <a:bodyPr/>
                    <a:lstStyle/>
                    <a:p>
                      <a:pPr algn="ctr"/>
                      <a:r>
                        <a:rPr lang="en-US" sz="1800" b="0" dirty="0">
                          <a:solidFill>
                            <a:schemeClr val="tx1"/>
                          </a:solidFill>
                          <a:latin typeface="Times New Roman" panose="02020603050405020304" pitchFamily="18" charset="0"/>
                          <a:cs typeface="Times New Roman" panose="02020603050405020304" pitchFamily="18" charset="0"/>
                        </a:rPr>
                        <a:t>Acreage</a:t>
                      </a:r>
                    </a:p>
                  </a:txBody>
                  <a:tcPr anchor="ctr">
                    <a:lnT w="12700" cap="flat" cmpd="sng" algn="ctr">
                      <a:solidFill>
                        <a:schemeClr val="tx1"/>
                      </a:solidFill>
                      <a:prstDash val="solid"/>
                      <a:round/>
                      <a:headEnd type="none" w="med" len="med"/>
                      <a:tailEnd type="none" w="med" len="med"/>
                    </a:lnT>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Times New Roman" panose="02020603050405020304" pitchFamily="18" charset="0"/>
                          <a:cs typeface="Times New Roman" panose="02020603050405020304" pitchFamily="18" charset="0"/>
                        </a:rPr>
                        <a:t>Counties</a:t>
                      </a:r>
                    </a:p>
                  </a:txBody>
                  <a:tcPr anchor="ctr">
                    <a:lnT w="12700" cap="flat" cmpd="sng" algn="ctr">
                      <a:solidFill>
                        <a:schemeClr val="tx1"/>
                      </a:solidFill>
                      <a:prstDash val="solid"/>
                      <a:round/>
                      <a:headEnd type="none" w="med" len="med"/>
                      <a:tailEnd type="none" w="med" len="med"/>
                    </a:lnT>
                    <a:solidFill>
                      <a:schemeClr val="accent1"/>
                    </a:solidFill>
                  </a:tcPr>
                </a:tc>
                <a:extLst>
                  <a:ext uri="{0D108BD9-81ED-4DB2-BD59-A6C34878D82A}">
                    <a16:rowId xmlns:a16="http://schemas.microsoft.com/office/drawing/2014/main" val="33574122"/>
                  </a:ext>
                </a:extLst>
              </a:tr>
              <a:tr h="528456">
                <a:tc>
                  <a:txBody>
                    <a:bodyPr/>
                    <a:lstStyle/>
                    <a:p>
                      <a:r>
                        <a:rPr lang="en-US" sz="1800" b="0" dirty="0">
                          <a:latin typeface="Times New Roman" panose="02020603050405020304" pitchFamily="18" charset="0"/>
                          <a:cs typeface="Times New Roman" panose="02020603050405020304" pitchFamily="18" charset="0"/>
                        </a:rPr>
                        <a:t>Licensed</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800" b="0" dirty="0">
                          <a:latin typeface="Times New Roman" panose="02020603050405020304" pitchFamily="18" charset="0"/>
                          <a:cs typeface="Times New Roman" panose="02020603050405020304" pitchFamily="18" charset="0"/>
                        </a:rPr>
                        <a:t>5,800</a:t>
                      </a:r>
                    </a:p>
                  </a:txBody>
                  <a:tcPr anchor="ct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Times New Roman" panose="02020603050405020304" pitchFamily="18" charset="0"/>
                          <a:cs typeface="Times New Roman" panose="02020603050405020304" pitchFamily="18" charset="0"/>
                        </a:rPr>
                        <a:t>70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Times New Roman" panose="02020603050405020304" pitchFamily="18" charset="0"/>
                          <a:cs typeface="Times New Roman" panose="02020603050405020304" pitchFamily="18" charset="0"/>
                        </a:rPr>
                        <a:t>9,925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Times New Roman" panose="02020603050405020304" pitchFamily="18" charset="0"/>
                          <a:cs typeface="Times New Roman" panose="02020603050405020304" pitchFamily="18" charset="0"/>
                        </a:rPr>
                        <a:t>71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Times New Roman" panose="02020603050405020304" pitchFamily="18" charset="0"/>
                          <a:cs typeface="Times New Roman" panose="02020603050405020304" pitchFamily="18" charset="0"/>
                        </a:rPr>
                        <a:t>1,630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Times New Roman" panose="02020603050405020304" pitchFamily="18" charset="0"/>
                          <a:cs typeface="Times New Roman" panose="02020603050405020304" pitchFamily="18" charset="0"/>
                        </a:rPr>
                        <a:t>46</a:t>
                      </a:r>
                    </a:p>
                  </a:txBody>
                  <a:tcPr anchor="ctr"/>
                </a:tc>
                <a:extLst>
                  <a:ext uri="{0D108BD9-81ED-4DB2-BD59-A6C34878D82A}">
                    <a16:rowId xmlns:a16="http://schemas.microsoft.com/office/drawing/2014/main" val="212867495"/>
                  </a:ext>
                </a:extLst>
              </a:tr>
              <a:tr h="528456">
                <a:tc>
                  <a:txBody>
                    <a:bodyPr/>
                    <a:lstStyle/>
                    <a:p>
                      <a:r>
                        <a:rPr lang="en-US" sz="1800" b="0" dirty="0">
                          <a:latin typeface="Times New Roman" panose="02020603050405020304" pitchFamily="18" charset="0"/>
                          <a:cs typeface="Times New Roman" panose="02020603050405020304" pitchFamily="18" charset="0"/>
                        </a:rPr>
                        <a:t>Planted</a:t>
                      </a:r>
                    </a:p>
                  </a:txBody>
                  <a:tcPr anchor="ctr">
                    <a:lnR w="12700" cap="flat" cmpd="sng" algn="ctr">
                      <a:solidFill>
                        <a:schemeClr val="tx1"/>
                      </a:solidFill>
                      <a:prstDash val="solid"/>
                      <a:round/>
                      <a:headEnd type="none" w="med" len="med"/>
                      <a:tailEnd type="none" w="med" len="med"/>
                    </a:lnR>
                  </a:tcPr>
                </a:tc>
                <a:tc>
                  <a:txBody>
                    <a:bodyPr/>
                    <a:lstStyle/>
                    <a:p>
                      <a:pPr algn="ctr"/>
                      <a:r>
                        <a:rPr lang="en-US" sz="1800" b="0" dirty="0">
                          <a:latin typeface="Times New Roman" panose="02020603050405020304" pitchFamily="18" charset="0"/>
                          <a:cs typeface="Times New Roman" panose="02020603050405020304" pitchFamily="18" charset="0"/>
                        </a:rPr>
                        <a:t>2,782</a:t>
                      </a:r>
                    </a:p>
                  </a:txBody>
                  <a:tcPr anchor="ctr">
                    <a:lnL w="12700" cap="flat" cmpd="sng" algn="ctr">
                      <a:solidFill>
                        <a:schemeClr val="tx1"/>
                      </a:solidFill>
                      <a:prstDash val="solid"/>
                      <a:round/>
                      <a:headEnd type="none" w="med" len="med"/>
                      <a:tailEnd type="none" w="med" len="med"/>
                    </a:lnL>
                  </a:tcPr>
                </a:tc>
                <a:tc>
                  <a:txBody>
                    <a:bodyPr/>
                    <a:lstStyle/>
                    <a:p>
                      <a:pPr algn="ctr"/>
                      <a:r>
                        <a:rPr lang="en-US" sz="1800" b="0" dirty="0">
                          <a:latin typeface="Times New Roman" panose="02020603050405020304" pitchFamily="18" charset="0"/>
                          <a:cs typeface="Times New Roman" panose="02020603050405020304" pitchFamily="18" charset="0"/>
                        </a:rPr>
                        <a:t>59</a:t>
                      </a:r>
                    </a:p>
                  </a:txBody>
                  <a:tcPr anchor="ctr"/>
                </a:tc>
                <a:tc>
                  <a:txBody>
                    <a:bodyPr/>
                    <a:lstStyle/>
                    <a:p>
                      <a:pPr algn="ctr"/>
                      <a:r>
                        <a:rPr lang="en-US" sz="1800" b="0" dirty="0">
                          <a:latin typeface="Times New Roman" panose="02020603050405020304" pitchFamily="18" charset="0"/>
                          <a:cs typeface="Times New Roman" panose="02020603050405020304" pitchFamily="18" charset="0"/>
                        </a:rPr>
                        <a:t>3,968</a:t>
                      </a:r>
                    </a:p>
                  </a:txBody>
                  <a:tcPr anchor="ctr"/>
                </a:tc>
                <a:tc>
                  <a:txBody>
                    <a:bodyPr/>
                    <a:lstStyle/>
                    <a:p>
                      <a:pPr algn="ctr"/>
                      <a:r>
                        <a:rPr lang="en-US" sz="1800" b="0" dirty="0">
                          <a:latin typeface="Times New Roman" panose="02020603050405020304" pitchFamily="18" charset="0"/>
                          <a:cs typeface="Times New Roman" panose="02020603050405020304" pitchFamily="18" charset="0"/>
                        </a:rPr>
                        <a:t>58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Times New Roman" panose="02020603050405020304" pitchFamily="18" charset="0"/>
                          <a:cs typeface="Times New Roman" panose="02020603050405020304" pitchFamily="18" charset="0"/>
                        </a:rPr>
                        <a:t>501</a:t>
                      </a:r>
                      <a:r>
                        <a:rPr lang="en-US" sz="1800" b="1" baseline="30000" dirty="0">
                          <a:latin typeface="Times New Roman" panose="02020603050405020304" pitchFamily="18" charset="0"/>
                          <a:cs typeface="Times New Roman" panose="02020603050405020304" pitchFamily="18" charset="0"/>
                        </a:rPr>
                        <a:t>z</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Times New Roman" panose="02020603050405020304" pitchFamily="18" charset="0"/>
                          <a:cs typeface="Times New Roman" panose="02020603050405020304" pitchFamily="18" charset="0"/>
                        </a:rPr>
                        <a:t>35</a:t>
                      </a:r>
                    </a:p>
                  </a:txBody>
                  <a:tcPr anchor="ctr"/>
                </a:tc>
                <a:extLst>
                  <a:ext uri="{0D108BD9-81ED-4DB2-BD59-A6C34878D82A}">
                    <a16:rowId xmlns:a16="http://schemas.microsoft.com/office/drawing/2014/main" val="2440399441"/>
                  </a:ext>
                </a:extLst>
              </a:tr>
              <a:tr h="528456">
                <a:tc>
                  <a:txBody>
                    <a:bodyPr/>
                    <a:lstStyle/>
                    <a:p>
                      <a:r>
                        <a:rPr lang="en-US" sz="1800" b="0" dirty="0">
                          <a:latin typeface="Times New Roman" panose="02020603050405020304" pitchFamily="18" charset="0"/>
                          <a:cs typeface="Times New Roman" panose="02020603050405020304" pitchFamily="18" charset="0"/>
                        </a:rPr>
                        <a:t>Harvested</a:t>
                      </a:r>
                    </a:p>
                  </a:txBody>
                  <a:tcPr anchor="ctr"/>
                </a:tc>
                <a:tc>
                  <a:txBody>
                    <a:bodyPr/>
                    <a:lstStyle/>
                    <a:p>
                      <a:pPr algn="ctr"/>
                      <a:r>
                        <a:rPr lang="en-US" sz="1800" b="0" dirty="0">
                          <a:latin typeface="Times New Roman" panose="02020603050405020304" pitchFamily="18" charset="0"/>
                          <a:cs typeface="Times New Roman" panose="02020603050405020304" pitchFamily="18" charset="0"/>
                        </a:rPr>
                        <a:t>1,831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Times New Roman" panose="02020603050405020304" pitchFamily="18" charset="0"/>
                          <a:cs typeface="Times New Roman" panose="02020603050405020304" pitchFamily="18" charset="0"/>
                        </a:rPr>
                        <a:t>52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Times New Roman" panose="02020603050405020304" pitchFamily="18" charset="0"/>
                          <a:cs typeface="Times New Roman" panose="02020603050405020304" pitchFamily="18" charset="0"/>
                        </a:rPr>
                        <a:t>761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Times New Roman" panose="02020603050405020304" pitchFamily="18" charset="0"/>
                          <a:cs typeface="Times New Roman" panose="02020603050405020304" pitchFamily="18" charset="0"/>
                        </a:rPr>
                        <a:t>45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Times New Roman" panose="02020603050405020304" pitchFamily="18" charset="0"/>
                          <a:cs typeface="Times New Roman" panose="02020603050405020304" pitchFamily="18" charset="0"/>
                        </a:rPr>
                        <a:t>260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Times New Roman" panose="02020603050405020304" pitchFamily="18" charset="0"/>
                          <a:cs typeface="Times New Roman" panose="02020603050405020304" pitchFamily="18" charset="0"/>
                        </a:rPr>
                        <a:t>24</a:t>
                      </a:r>
                    </a:p>
                  </a:txBody>
                  <a:tcPr anchor="ctr"/>
                </a:tc>
                <a:extLst>
                  <a:ext uri="{0D108BD9-81ED-4DB2-BD59-A6C34878D82A}">
                    <a16:rowId xmlns:a16="http://schemas.microsoft.com/office/drawing/2014/main" val="1103770169"/>
                  </a:ext>
                </a:extLst>
              </a:tr>
            </a:tbl>
          </a:graphicData>
        </a:graphic>
      </p:graphicFrame>
      <p:sp>
        <p:nvSpPr>
          <p:cNvPr id="16" name="Rectangle 3">
            <a:extLst>
              <a:ext uri="{FF2B5EF4-FFF2-40B4-BE49-F238E27FC236}">
                <a16:creationId xmlns:a16="http://schemas.microsoft.com/office/drawing/2014/main" id="{0FD2799B-2DE3-411C-9AC5-2DBBD898DA3E}"/>
              </a:ext>
            </a:extLst>
          </p:cNvPr>
          <p:cNvSpPr>
            <a:spLocks noChangeArrowheads="1"/>
          </p:cNvSpPr>
          <p:nvPr/>
        </p:nvSpPr>
        <p:spPr bwMode="auto">
          <a:xfrm>
            <a:off x="228600" y="1193164"/>
            <a:ext cx="8632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b="1" dirty="0">
                <a:latin typeface="Times New Roman" panose="02020603050405020304" pitchFamily="18" charset="0"/>
                <a:cs typeface="Times New Roman" panose="02020603050405020304" pitchFamily="18" charset="0"/>
              </a:rPr>
              <a:t>Table 3: </a:t>
            </a:r>
            <a:r>
              <a:rPr lang="en-US" altLang="en-US" dirty="0">
                <a:latin typeface="Times New Roman" panose="02020603050405020304" pitchFamily="18" charset="0"/>
                <a:cs typeface="Times New Roman" panose="02020603050405020304" pitchFamily="18" charset="0"/>
              </a:rPr>
              <a:t>Industrial hemp</a:t>
            </a:r>
            <a:r>
              <a:rPr lang="en-US" altLang="en-US" b="1" dirty="0">
                <a:latin typeface="Times New Roman" panose="02020603050405020304" pitchFamily="18" charset="0"/>
                <a:cs typeface="Times New Roman" panose="02020603050405020304" pitchFamily="18" charset="0"/>
              </a:rPr>
              <a:t> a</a:t>
            </a:r>
            <a:r>
              <a:rPr lang="en-US" altLang="en-US" dirty="0">
                <a:latin typeface="Times New Roman" panose="02020603050405020304" pitchFamily="18" charset="0"/>
                <a:cs typeface="Times New Roman" panose="02020603050405020304" pitchFamily="18" charset="0"/>
              </a:rPr>
              <a:t>creages from 2019 to 2021</a:t>
            </a:r>
          </a:p>
        </p:txBody>
      </p:sp>
      <p:sp>
        <p:nvSpPr>
          <p:cNvPr id="17" name="TextBox 2">
            <a:extLst>
              <a:ext uri="{FF2B5EF4-FFF2-40B4-BE49-F238E27FC236}">
                <a16:creationId xmlns:a16="http://schemas.microsoft.com/office/drawing/2014/main" id="{EEDECE9E-7B4A-4AE7-82A8-E23E5C7667D6}"/>
              </a:ext>
            </a:extLst>
          </p:cNvPr>
          <p:cNvSpPr txBox="1">
            <a:spLocks noChangeArrowheads="1"/>
          </p:cNvSpPr>
          <p:nvPr/>
        </p:nvSpPr>
        <p:spPr bwMode="auto">
          <a:xfrm>
            <a:off x="304799" y="4356846"/>
            <a:ext cx="8581337"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baseline="30000" dirty="0">
                <a:latin typeface="Times New Roman" panose="02020603050405020304" pitchFamily="18" charset="0"/>
                <a:cs typeface="Times New Roman" panose="02020603050405020304" pitchFamily="18" charset="0"/>
              </a:rPr>
              <a:t>z</a:t>
            </a:r>
            <a:r>
              <a:rPr lang="en-US" dirty="0">
                <a:latin typeface="Times New Roman" panose="02020603050405020304" pitchFamily="18" charset="0"/>
                <a:cs typeface="Times New Roman" panose="02020603050405020304" pitchFamily="18" charset="0"/>
              </a:rPr>
              <a:t>2021 planted acres revised from hemp summary for virtual outreach event for Kansas elected officials.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2019 and 2020 acres reported as planted were predominately (approximately 90%) for floral/CBD production. In 2021, 26% of acres planted were for floral/CBD production where Grain/Fiber, Seed/Grain and Fiber contributed to approximately 19%, 23%, and 31% of the planted acres, respectively.</a:t>
            </a:r>
          </a:p>
        </p:txBody>
      </p:sp>
      <p:pic>
        <p:nvPicPr>
          <p:cNvPr id="3" name="Picture 2">
            <a:extLst>
              <a:ext uri="{FF2B5EF4-FFF2-40B4-BE49-F238E27FC236}">
                <a16:creationId xmlns:a16="http://schemas.microsoft.com/office/drawing/2014/main" id="{60619D14-42A7-449E-A748-FB9B10F24E3F}"/>
              </a:ext>
            </a:extLst>
          </p:cNvPr>
          <p:cNvPicPr>
            <a:picLocks noChangeAspect="1"/>
          </p:cNvPicPr>
          <p:nvPr/>
        </p:nvPicPr>
        <p:blipFill>
          <a:blip r:embed="rId4"/>
          <a:stretch>
            <a:fillRect/>
          </a:stretch>
        </p:blipFill>
        <p:spPr>
          <a:xfrm>
            <a:off x="9105841" y="1349316"/>
            <a:ext cx="2924234" cy="3911718"/>
          </a:xfrm>
          <a:prstGeom prst="rect">
            <a:avLst/>
          </a:prstGeom>
        </p:spPr>
      </p:pic>
      <p:sp>
        <p:nvSpPr>
          <p:cNvPr id="11" name="TextBox 4">
            <a:extLst>
              <a:ext uri="{FF2B5EF4-FFF2-40B4-BE49-F238E27FC236}">
                <a16:creationId xmlns:a16="http://schemas.microsoft.com/office/drawing/2014/main" id="{17688B49-49B6-45F2-B628-9C8F2702AB7A}"/>
              </a:ext>
            </a:extLst>
          </p:cNvPr>
          <p:cNvSpPr txBox="1">
            <a:spLocks noChangeArrowheads="1"/>
          </p:cNvSpPr>
          <p:nvPr/>
        </p:nvSpPr>
        <p:spPr bwMode="auto">
          <a:xfrm>
            <a:off x="9038534" y="5229968"/>
            <a:ext cx="300106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200" dirty="0">
                <a:latin typeface="Times New Roman" panose="02020603050405020304" pitchFamily="18" charset="0"/>
                <a:cs typeface="Times New Roman" panose="02020603050405020304" pitchFamily="18" charset="0"/>
              </a:rPr>
              <a:t>Greenhouse production of hemp for floral material in Reno Co., KS</a:t>
            </a:r>
          </a:p>
          <a:p>
            <a:endParaRPr lang="en-US" altLang="en-US" dirty="0"/>
          </a:p>
        </p:txBody>
      </p:sp>
    </p:spTree>
    <p:extLst>
      <p:ext uri="{BB962C8B-B14F-4D97-AF65-F5344CB8AC3E}">
        <p14:creationId xmlns:p14="http://schemas.microsoft.com/office/powerpoint/2010/main" val="4015108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93" y="250380"/>
            <a:ext cx="10363200" cy="838194"/>
          </a:xfrm>
        </p:spPr>
        <p:txBody>
          <a:bodyPr>
            <a:normAutofit fontScale="90000"/>
          </a:bodyPr>
          <a:lstStyle/>
          <a:p>
            <a:pPr algn="l"/>
            <a:r>
              <a:rPr lang="en-US" dirty="0">
                <a:latin typeface="Times New Roman" panose="02020603050405020304" pitchFamily="18" charset="0"/>
                <a:cs typeface="Times New Roman" panose="02020603050405020304" pitchFamily="18" charset="0"/>
              </a:rPr>
              <a:t>Industrial Hemp Acreages - Licensed and Planted</a:t>
            </a:r>
          </a:p>
        </p:txBody>
      </p:sp>
      <p:cxnSp>
        <p:nvCxnSpPr>
          <p:cNvPr id="4" name="Straight Connector 3"/>
          <p:cNvCxnSpPr>
            <a:cxnSpLocks/>
          </p:cNvCxnSpPr>
          <p:nvPr/>
        </p:nvCxnSpPr>
        <p:spPr>
          <a:xfrm>
            <a:off x="152400" y="1066800"/>
            <a:ext cx="11887200" cy="0"/>
          </a:xfrm>
          <a:prstGeom prst="line">
            <a:avLst/>
          </a:prstGeom>
          <a:ln>
            <a:solidFill>
              <a:srgbClr val="FEBC2C"/>
            </a:solidFill>
          </a:ln>
        </p:spPr>
        <p:style>
          <a:lnRef idx="3">
            <a:schemeClr val="accent5"/>
          </a:lnRef>
          <a:fillRef idx="0">
            <a:schemeClr val="accent5"/>
          </a:fillRef>
          <a:effectRef idx="2">
            <a:schemeClr val="accent5"/>
          </a:effectRef>
          <a:fontRef idx="minor">
            <a:schemeClr val="tx1"/>
          </a:fontRef>
        </p:style>
      </p:cxnSp>
      <p:sp>
        <p:nvSpPr>
          <p:cNvPr id="5" name="Slide Number Placeholder 4"/>
          <p:cNvSpPr>
            <a:spLocks noGrp="1"/>
          </p:cNvSpPr>
          <p:nvPr>
            <p:ph type="sldNum" sz="quarter" idx="12"/>
          </p:nvPr>
        </p:nvSpPr>
        <p:spPr/>
        <p:txBody>
          <a:bodyPr/>
          <a:lstStyle/>
          <a:p>
            <a:fld id="{2639A8D3-5C01-4A1A-AF34-64943B30133F}" type="slidenum">
              <a:rPr lang="en-US" smtClean="0">
                <a:solidFill>
                  <a:prstClr val="white">
                    <a:tint val="75000"/>
                  </a:prstClr>
                </a:solidFill>
              </a:rPr>
              <a:pPr/>
              <a:t>11</a:t>
            </a:fld>
            <a:endParaRPr lang="en-US">
              <a:solidFill>
                <a:prstClr val="white">
                  <a:tint val="75000"/>
                </a:prstClr>
              </a:solidFill>
            </a:endParaRPr>
          </a:p>
        </p:txBody>
      </p:sp>
      <p:cxnSp>
        <p:nvCxnSpPr>
          <p:cNvPr id="6" name="Straight Connector 5"/>
          <p:cNvCxnSpPr>
            <a:cxnSpLocks/>
          </p:cNvCxnSpPr>
          <p:nvPr/>
        </p:nvCxnSpPr>
        <p:spPr>
          <a:xfrm>
            <a:off x="152400" y="6324600"/>
            <a:ext cx="11887200" cy="0"/>
          </a:xfrm>
          <a:prstGeom prst="line">
            <a:avLst/>
          </a:prstGeom>
          <a:ln>
            <a:solidFill>
              <a:srgbClr val="FEBC2C"/>
            </a:solidFill>
          </a:ln>
        </p:spPr>
        <p:style>
          <a:lnRef idx="3">
            <a:schemeClr val="accent5"/>
          </a:lnRef>
          <a:fillRef idx="0">
            <a:schemeClr val="accent5"/>
          </a:fillRef>
          <a:effectRef idx="2">
            <a:schemeClr val="accent5"/>
          </a:effectRef>
          <a:fontRef idx="minor">
            <a:schemeClr val="tx1"/>
          </a:fontRef>
        </p:style>
      </p:cxn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591800" y="5562600"/>
            <a:ext cx="1167713" cy="6858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a:extLst>
              <a:ext uri="{FF2B5EF4-FFF2-40B4-BE49-F238E27FC236}">
                <a16:creationId xmlns:a16="http://schemas.microsoft.com/office/drawing/2014/main" id="{86B94730-283F-43E9-9170-967377F119F8}"/>
              </a:ext>
            </a:extLst>
          </p:cNvPr>
          <p:cNvSpPr txBox="1">
            <a:spLocks noChangeArrowheads="1"/>
          </p:cNvSpPr>
          <p:nvPr/>
        </p:nvSpPr>
        <p:spPr bwMode="auto">
          <a:xfrm>
            <a:off x="544283" y="1143001"/>
            <a:ext cx="6172201" cy="603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defRPr/>
            </a:pPr>
            <a:r>
              <a:rPr lang="en-US" altLang="en-US" sz="2300" dirty="0">
                <a:latin typeface="Times New Roman" panose="02020603050405020304" pitchFamily="18" charset="0"/>
                <a:cs typeface="Times New Roman" panose="02020603050405020304" pitchFamily="18" charset="0"/>
              </a:rPr>
              <a:t>Licensed hemp producers who plant industrial hemp are not only required to report each planting of industrial hemp to KDA, but they must file Crop Acreage Report with United States Department of Agriculture – Farm Service Agency (USDA – FSA). </a:t>
            </a:r>
          </a:p>
          <a:p>
            <a:pPr>
              <a:defRPr/>
            </a:pPr>
            <a:endParaRPr lang="en-US" altLang="en-US" sz="2300" dirty="0">
              <a:latin typeface="Times New Roman" panose="02020603050405020304" pitchFamily="18" charset="0"/>
              <a:cs typeface="Times New Roman" panose="02020603050405020304" pitchFamily="18" charset="0"/>
            </a:endParaRPr>
          </a:p>
          <a:p>
            <a:pPr>
              <a:defRPr/>
            </a:pPr>
            <a:r>
              <a:rPr lang="en-US" altLang="en-US" sz="2300" dirty="0">
                <a:latin typeface="Times New Roman" panose="02020603050405020304" pitchFamily="18" charset="0"/>
                <a:cs typeface="Times New Roman" panose="02020603050405020304" pitchFamily="18" charset="0"/>
              </a:rPr>
              <a:t>USDA – FSA has resources for filing Crop Acreage Reports, including but not limited to: locating your nearest service center, deadlines, how the reporting works, frequency of reporting, and applicable information if you are a beginning farmer and have not established yourself with their offices.</a:t>
            </a:r>
          </a:p>
          <a:p>
            <a:pPr>
              <a:defRPr/>
            </a:pPr>
            <a:endParaRPr lang="en-US" altLang="en-US" sz="2300" dirty="0">
              <a:latin typeface="Times New Roman" panose="02020603050405020304" pitchFamily="18" charset="0"/>
              <a:cs typeface="Times New Roman" panose="02020603050405020304" pitchFamily="18" charset="0"/>
            </a:endParaRPr>
          </a:p>
          <a:p>
            <a:pPr>
              <a:defRPr/>
            </a:pPr>
            <a:endParaRPr lang="en-US" altLang="en-US" sz="2300"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48AEA866-680A-436E-93FC-B72F174AC23F}"/>
              </a:ext>
            </a:extLst>
          </p:cNvPr>
          <p:cNvPicPr>
            <a:picLocks noChangeAspect="1"/>
          </p:cNvPicPr>
          <p:nvPr/>
        </p:nvPicPr>
        <p:blipFill>
          <a:blip r:embed="rId4"/>
          <a:stretch>
            <a:fillRect/>
          </a:stretch>
        </p:blipFill>
        <p:spPr>
          <a:xfrm>
            <a:off x="6886928" y="1273485"/>
            <a:ext cx="4838253" cy="3810000"/>
          </a:xfrm>
          <a:prstGeom prst="rect">
            <a:avLst/>
          </a:prstGeom>
        </p:spPr>
      </p:pic>
      <p:sp>
        <p:nvSpPr>
          <p:cNvPr id="13" name="TextBox 12">
            <a:extLst>
              <a:ext uri="{FF2B5EF4-FFF2-40B4-BE49-F238E27FC236}">
                <a16:creationId xmlns:a16="http://schemas.microsoft.com/office/drawing/2014/main" id="{C6FF0C52-8EF7-46EA-955F-B52F4AAFA5A1}"/>
              </a:ext>
            </a:extLst>
          </p:cNvPr>
          <p:cNvSpPr txBox="1"/>
          <p:nvPr/>
        </p:nvSpPr>
        <p:spPr>
          <a:xfrm>
            <a:off x="6781800" y="5084574"/>
            <a:ext cx="6094324" cy="446276"/>
          </a:xfrm>
          <a:prstGeom prst="rect">
            <a:avLst/>
          </a:prstGeom>
          <a:noFill/>
        </p:spPr>
        <p:txBody>
          <a:bodyPr wrap="square">
            <a:spAutoFit/>
          </a:bodyPr>
          <a:lstStyle/>
          <a:p>
            <a:r>
              <a:rPr lang="en-US" sz="2300" dirty="0">
                <a:latin typeface="Times New Roman" panose="02020603050405020304" pitchFamily="18" charset="0"/>
                <a:cs typeface="Times New Roman" panose="02020603050405020304" pitchFamily="18" charset="0"/>
              </a:rPr>
              <a:t>farmers.gov/crop-acreage-reports</a:t>
            </a:r>
          </a:p>
        </p:txBody>
      </p:sp>
    </p:spTree>
    <p:extLst>
      <p:ext uri="{BB962C8B-B14F-4D97-AF65-F5344CB8AC3E}">
        <p14:creationId xmlns:p14="http://schemas.microsoft.com/office/powerpoint/2010/main" val="462264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055" y="195950"/>
            <a:ext cx="10363200" cy="838194"/>
          </a:xfrm>
        </p:spPr>
        <p:txBody>
          <a:bodyPr>
            <a:normAutofit/>
          </a:bodyPr>
          <a:lstStyle/>
          <a:p>
            <a:pPr algn="l"/>
            <a:r>
              <a:rPr lang="en-US" dirty="0">
                <a:latin typeface="Times New Roman" panose="02020603050405020304" pitchFamily="18" charset="0"/>
                <a:cs typeface="Times New Roman" panose="02020603050405020304" pitchFamily="18" charset="0"/>
              </a:rPr>
              <a:t>Industrial Hemp Acreages — Harvested</a:t>
            </a:r>
          </a:p>
        </p:txBody>
      </p:sp>
      <p:cxnSp>
        <p:nvCxnSpPr>
          <p:cNvPr id="4" name="Straight Connector 3"/>
          <p:cNvCxnSpPr>
            <a:cxnSpLocks/>
          </p:cNvCxnSpPr>
          <p:nvPr/>
        </p:nvCxnSpPr>
        <p:spPr>
          <a:xfrm>
            <a:off x="152400" y="1066800"/>
            <a:ext cx="11887200" cy="0"/>
          </a:xfrm>
          <a:prstGeom prst="line">
            <a:avLst/>
          </a:prstGeom>
          <a:ln>
            <a:solidFill>
              <a:srgbClr val="FEBC2C"/>
            </a:solidFill>
          </a:ln>
        </p:spPr>
        <p:style>
          <a:lnRef idx="3">
            <a:schemeClr val="accent5"/>
          </a:lnRef>
          <a:fillRef idx="0">
            <a:schemeClr val="accent5"/>
          </a:fillRef>
          <a:effectRef idx="2">
            <a:schemeClr val="accent5"/>
          </a:effectRef>
          <a:fontRef idx="minor">
            <a:schemeClr val="tx1"/>
          </a:fontRef>
        </p:style>
      </p:cxnSp>
      <p:sp>
        <p:nvSpPr>
          <p:cNvPr id="5" name="Slide Number Placeholder 4"/>
          <p:cNvSpPr>
            <a:spLocks noGrp="1"/>
          </p:cNvSpPr>
          <p:nvPr>
            <p:ph type="sldNum" sz="quarter" idx="12"/>
          </p:nvPr>
        </p:nvSpPr>
        <p:spPr/>
        <p:txBody>
          <a:bodyPr/>
          <a:lstStyle/>
          <a:p>
            <a:fld id="{2639A8D3-5C01-4A1A-AF34-64943B30133F}" type="slidenum">
              <a:rPr lang="en-US" smtClean="0">
                <a:solidFill>
                  <a:prstClr val="white">
                    <a:tint val="75000"/>
                  </a:prstClr>
                </a:solidFill>
              </a:rPr>
              <a:pPr/>
              <a:t>12</a:t>
            </a:fld>
            <a:endParaRPr lang="en-US">
              <a:solidFill>
                <a:prstClr val="white">
                  <a:tint val="75000"/>
                </a:prstClr>
              </a:solidFill>
            </a:endParaRPr>
          </a:p>
        </p:txBody>
      </p:sp>
      <p:cxnSp>
        <p:nvCxnSpPr>
          <p:cNvPr id="6" name="Straight Connector 5"/>
          <p:cNvCxnSpPr>
            <a:cxnSpLocks/>
          </p:cNvCxnSpPr>
          <p:nvPr/>
        </p:nvCxnSpPr>
        <p:spPr>
          <a:xfrm>
            <a:off x="152400" y="6324600"/>
            <a:ext cx="11887200" cy="0"/>
          </a:xfrm>
          <a:prstGeom prst="line">
            <a:avLst/>
          </a:prstGeom>
          <a:ln>
            <a:solidFill>
              <a:srgbClr val="FEBC2C"/>
            </a:solidFill>
          </a:ln>
        </p:spPr>
        <p:style>
          <a:lnRef idx="3">
            <a:schemeClr val="accent5"/>
          </a:lnRef>
          <a:fillRef idx="0">
            <a:schemeClr val="accent5"/>
          </a:fillRef>
          <a:effectRef idx="2">
            <a:schemeClr val="accent5"/>
          </a:effectRef>
          <a:fontRef idx="minor">
            <a:schemeClr val="tx1"/>
          </a:fontRef>
        </p:style>
      </p:cxn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591800" y="5562600"/>
            <a:ext cx="1167713" cy="6858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A picture containing nature&#10;&#10;Description automatically generated">
            <a:extLst>
              <a:ext uri="{FF2B5EF4-FFF2-40B4-BE49-F238E27FC236}">
                <a16:creationId xmlns:a16="http://schemas.microsoft.com/office/drawing/2014/main" id="{C02A112A-524B-41D8-A2ED-B761C3AF385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16155" y="1523943"/>
            <a:ext cx="2551290" cy="3541319"/>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345CE05-7EC6-4B07-B269-45AFB4E3251F}"/>
              </a:ext>
            </a:extLst>
          </p:cNvPr>
          <p:cNvSpPr/>
          <p:nvPr/>
        </p:nvSpPr>
        <p:spPr>
          <a:xfrm>
            <a:off x="270470" y="4325026"/>
            <a:ext cx="8805321" cy="2031325"/>
          </a:xfrm>
          <a:prstGeom prst="rect">
            <a:avLst/>
          </a:prstGeom>
        </p:spPr>
        <p:txBody>
          <a:bodyPr wrap="square">
            <a:spAutoFit/>
          </a:bodyPr>
          <a:lstStyle/>
          <a:p>
            <a:r>
              <a:rPr lang="en-US" altLang="en-US" dirty="0">
                <a:latin typeface="Times New Roman" panose="02020603050405020304" pitchFamily="18" charset="0"/>
                <a:cs typeface="Times New Roman" panose="02020603050405020304" pitchFamily="18" charset="0"/>
              </a:rPr>
              <a:t>54 (2019), 34 (2020), and </a:t>
            </a:r>
            <a:r>
              <a:rPr lang="en-US" altLang="en-US" b="1" dirty="0">
                <a:latin typeface="Times New Roman" panose="02020603050405020304" pitchFamily="18" charset="0"/>
                <a:cs typeface="Times New Roman" panose="02020603050405020304" pitchFamily="18" charset="0"/>
              </a:rPr>
              <a:t>0.06 (2021) acres tested noncompliant </a:t>
            </a:r>
            <a:r>
              <a:rPr lang="en-US" altLang="en-US" dirty="0">
                <a:latin typeface="Times New Roman" panose="02020603050405020304" pitchFamily="18" charset="0"/>
                <a:cs typeface="Times New Roman" panose="02020603050405020304" pitchFamily="18" charset="0"/>
              </a:rPr>
              <a:t>(&gt; 0.3% THC). KDA adopted a 30-day sampling window in the 2021 season. </a:t>
            </a:r>
          </a:p>
          <a:p>
            <a:endParaRPr lang="en-US" altLang="en-US" dirty="0">
              <a:latin typeface="Times New Roman" panose="02020603050405020304" pitchFamily="18" charset="0"/>
              <a:cs typeface="Times New Roman" panose="02020603050405020304" pitchFamily="18" charset="0"/>
            </a:endParaRPr>
          </a:p>
          <a:p>
            <a:r>
              <a:rPr lang="en-US" altLang="en-US" dirty="0">
                <a:latin typeface="Times New Roman" panose="02020603050405020304" pitchFamily="18" charset="0"/>
                <a:cs typeface="Times New Roman" panose="02020603050405020304" pitchFamily="18" charset="0"/>
              </a:rPr>
              <a:t>Roughly 890 (2019), 3,149 (2020), </a:t>
            </a:r>
            <a:r>
              <a:rPr lang="en-US" altLang="en-US" b="1" dirty="0">
                <a:latin typeface="Times New Roman" panose="02020603050405020304" pitchFamily="18" charset="0"/>
                <a:cs typeface="Times New Roman" panose="02020603050405020304" pitchFamily="18" charset="0"/>
              </a:rPr>
              <a:t>241 (2021) planted acres were nonyielding</a:t>
            </a:r>
            <a:r>
              <a:rPr lang="en-US" altLang="en-US" dirty="0">
                <a:latin typeface="Times New Roman" panose="02020603050405020304" pitchFamily="18" charset="0"/>
                <a:cs typeface="Times New Roman" panose="02020603050405020304" pitchFamily="18" charset="0"/>
              </a:rPr>
              <a:t> or failed to produce a crop. In 2021, poor germination/emergence (56%) and adverse weather (37%) contributed to 93% of reported acreage lost. Other contributing factors of loss related to pesticide damage (2%), pests (2%), voluntary disposal (2%), weed pressure (&gt; 1%), etc.</a:t>
            </a:r>
          </a:p>
        </p:txBody>
      </p:sp>
      <p:sp>
        <p:nvSpPr>
          <p:cNvPr id="17" name="Rectangle 3">
            <a:extLst>
              <a:ext uri="{FF2B5EF4-FFF2-40B4-BE49-F238E27FC236}">
                <a16:creationId xmlns:a16="http://schemas.microsoft.com/office/drawing/2014/main" id="{3FDF40BA-F6C2-411A-A7E3-037EC09EB274}"/>
              </a:ext>
            </a:extLst>
          </p:cNvPr>
          <p:cNvSpPr>
            <a:spLocks noChangeArrowheads="1"/>
          </p:cNvSpPr>
          <p:nvPr/>
        </p:nvSpPr>
        <p:spPr bwMode="auto">
          <a:xfrm>
            <a:off x="205154" y="1154056"/>
            <a:ext cx="8632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b="1" dirty="0">
                <a:latin typeface="Times New Roman" panose="02020603050405020304" pitchFamily="18" charset="0"/>
                <a:cs typeface="Times New Roman" panose="02020603050405020304" pitchFamily="18" charset="0"/>
              </a:rPr>
              <a:t>Table 3: </a:t>
            </a:r>
            <a:r>
              <a:rPr lang="en-US" altLang="en-US" dirty="0">
                <a:latin typeface="Times New Roman" panose="02020603050405020304" pitchFamily="18" charset="0"/>
                <a:cs typeface="Times New Roman" panose="02020603050405020304" pitchFamily="18" charset="0"/>
              </a:rPr>
              <a:t>Industrial hemp</a:t>
            </a:r>
            <a:r>
              <a:rPr lang="en-US" altLang="en-US" b="1" dirty="0">
                <a:latin typeface="Times New Roman" panose="02020603050405020304" pitchFamily="18" charset="0"/>
                <a:cs typeface="Times New Roman" panose="02020603050405020304" pitchFamily="18" charset="0"/>
              </a:rPr>
              <a:t> a</a:t>
            </a:r>
            <a:r>
              <a:rPr lang="en-US" altLang="en-US" dirty="0">
                <a:latin typeface="Times New Roman" panose="02020603050405020304" pitchFamily="18" charset="0"/>
                <a:cs typeface="Times New Roman" panose="02020603050405020304" pitchFamily="18" charset="0"/>
              </a:rPr>
              <a:t>creages from 2019 to 2021</a:t>
            </a:r>
          </a:p>
        </p:txBody>
      </p:sp>
      <p:graphicFrame>
        <p:nvGraphicFramePr>
          <p:cNvPr id="13" name="Table 12">
            <a:extLst>
              <a:ext uri="{FF2B5EF4-FFF2-40B4-BE49-F238E27FC236}">
                <a16:creationId xmlns:a16="http://schemas.microsoft.com/office/drawing/2014/main" id="{3E64A10A-0425-4739-8B5D-ABEA54AB0BED}"/>
              </a:ext>
            </a:extLst>
          </p:cNvPr>
          <p:cNvGraphicFramePr>
            <a:graphicFrameLocks noGrp="1"/>
          </p:cNvGraphicFramePr>
          <p:nvPr>
            <p:extLst>
              <p:ext uri="{D42A27DB-BD31-4B8C-83A1-F6EECF244321}">
                <p14:modId xmlns:p14="http://schemas.microsoft.com/office/powerpoint/2010/main" val="1858042075"/>
              </p:ext>
            </p:extLst>
          </p:nvPr>
        </p:nvGraphicFramePr>
        <p:xfrm>
          <a:off x="301450" y="1530144"/>
          <a:ext cx="8709025" cy="2794808"/>
        </p:xfrm>
        <a:graphic>
          <a:graphicData uri="http://schemas.openxmlformats.org/drawingml/2006/table">
            <a:tbl>
              <a:tblPr firstRow="1" bandRow="1">
                <a:tableStyleId>{5C22544A-7EE6-4342-B048-85BDC9FD1C3A}</a:tableStyleId>
              </a:tblPr>
              <a:tblGrid>
                <a:gridCol w="1134492">
                  <a:extLst>
                    <a:ext uri="{9D8B030D-6E8A-4147-A177-3AD203B41FA5}">
                      <a16:colId xmlns:a16="http://schemas.microsoft.com/office/drawing/2014/main" val="11300062"/>
                    </a:ext>
                  </a:extLst>
                </a:gridCol>
                <a:gridCol w="972421">
                  <a:extLst>
                    <a:ext uri="{9D8B030D-6E8A-4147-A177-3AD203B41FA5}">
                      <a16:colId xmlns:a16="http://schemas.microsoft.com/office/drawing/2014/main" val="2994308458"/>
                    </a:ext>
                  </a:extLst>
                </a:gridCol>
                <a:gridCol w="1404608">
                  <a:extLst>
                    <a:ext uri="{9D8B030D-6E8A-4147-A177-3AD203B41FA5}">
                      <a16:colId xmlns:a16="http://schemas.microsoft.com/office/drawing/2014/main" val="48705717"/>
                    </a:ext>
                  </a:extLst>
                </a:gridCol>
                <a:gridCol w="1258858">
                  <a:extLst>
                    <a:ext uri="{9D8B030D-6E8A-4147-A177-3AD203B41FA5}">
                      <a16:colId xmlns:a16="http://schemas.microsoft.com/office/drawing/2014/main" val="3721676757"/>
                    </a:ext>
                  </a:extLst>
                </a:gridCol>
                <a:gridCol w="1312882">
                  <a:extLst>
                    <a:ext uri="{9D8B030D-6E8A-4147-A177-3AD203B41FA5}">
                      <a16:colId xmlns:a16="http://schemas.microsoft.com/office/drawing/2014/main" val="4252389522"/>
                    </a:ext>
                  </a:extLst>
                </a:gridCol>
                <a:gridCol w="1312882">
                  <a:extLst>
                    <a:ext uri="{9D8B030D-6E8A-4147-A177-3AD203B41FA5}">
                      <a16:colId xmlns:a16="http://schemas.microsoft.com/office/drawing/2014/main" val="794622182"/>
                    </a:ext>
                  </a:extLst>
                </a:gridCol>
                <a:gridCol w="1312882">
                  <a:extLst>
                    <a:ext uri="{9D8B030D-6E8A-4147-A177-3AD203B41FA5}">
                      <a16:colId xmlns:a16="http://schemas.microsoft.com/office/drawing/2014/main" val="4228447657"/>
                    </a:ext>
                  </a:extLst>
                </a:gridCol>
              </a:tblGrid>
              <a:tr h="594513">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Times New Roman" panose="02020603050405020304" pitchFamily="18" charset="0"/>
                          <a:cs typeface="Times New Roman" panose="02020603050405020304" pitchFamily="18" charset="0"/>
                        </a:rPr>
                        <a:t>Activity</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solidFill>
                  </a:tcPr>
                </a:tc>
                <a:tc gridSpan="2">
                  <a:txBody>
                    <a:bodyPr/>
                    <a:lstStyle/>
                    <a:p>
                      <a:pPr algn="ctr"/>
                      <a:r>
                        <a:rPr lang="en-US" sz="1600" b="1" dirty="0">
                          <a:latin typeface="Times New Roman" panose="02020603050405020304" pitchFamily="18" charset="0"/>
                          <a:cs typeface="Times New Roman" panose="02020603050405020304" pitchFamily="18" charset="0"/>
                        </a:rPr>
                        <a:t>2019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solidFill>
                  </a:tcPr>
                </a:tc>
                <a:tc hMerge="1">
                  <a:txBody>
                    <a:bodyPr/>
                    <a:lstStyle/>
                    <a:p>
                      <a:pPr algn="ctr"/>
                      <a:endParaRPr lang="en-US" sz="2400" b="0" dirty="0">
                        <a:latin typeface="Times New Roman" panose="02020603050405020304" pitchFamily="18" charset="0"/>
                        <a:cs typeface="Times New Roman" panose="02020603050405020304" pitchFamily="18" charset="0"/>
                      </a:endParaRPr>
                    </a:p>
                  </a:txBody>
                  <a:tcPr/>
                </a:tc>
                <a:tc gridSpan="2">
                  <a:txBody>
                    <a:bodyPr/>
                    <a:lstStyle/>
                    <a:p>
                      <a:pPr algn="ctr"/>
                      <a:r>
                        <a:rPr lang="en-US" sz="1600" b="1" dirty="0">
                          <a:latin typeface="Times New Roman" panose="02020603050405020304" pitchFamily="18" charset="0"/>
                          <a:cs typeface="Times New Roman" panose="02020603050405020304" pitchFamily="18" charset="0"/>
                        </a:rPr>
                        <a:t>2020</a:t>
                      </a:r>
                    </a:p>
                  </a:txBody>
                  <a:tcPr anchor="ctr">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n-US"/>
                    </a:p>
                  </a:txBody>
                  <a:tcPr/>
                </a:tc>
                <a:tc gridSpan="2">
                  <a:txBody>
                    <a:bodyPr/>
                    <a:lstStyle/>
                    <a:p>
                      <a:pPr algn="ctr"/>
                      <a:r>
                        <a:rPr lang="en-US" sz="1600" b="1" dirty="0">
                          <a:latin typeface="Times New Roman" panose="02020603050405020304" pitchFamily="18" charset="0"/>
                          <a:cs typeface="Times New Roman" panose="02020603050405020304" pitchFamily="18" charset="0"/>
                        </a:rPr>
                        <a:t>2021</a:t>
                      </a:r>
                    </a:p>
                  </a:txBody>
                  <a:tcPr anchor="ctr">
                    <a:lnB w="12700" cap="flat" cmpd="sng" algn="ctr">
                      <a:solidFill>
                        <a:schemeClr val="tx1"/>
                      </a:solidFill>
                      <a:prstDash val="solid"/>
                      <a:round/>
                      <a:headEnd type="none" w="med" len="med"/>
                      <a:tailEnd type="none" w="med" len="med"/>
                    </a:lnB>
                    <a:solidFill>
                      <a:schemeClr val="accent1"/>
                    </a:solidFill>
                  </a:tcPr>
                </a:tc>
                <a:tc hMerge="1">
                  <a:txBody>
                    <a:bodyPr/>
                    <a:lstStyle/>
                    <a:p>
                      <a:pPr algn="ctr"/>
                      <a:endParaRPr lang="en-US" sz="2400" b="0" dirty="0">
                        <a:latin typeface="Times New Roman" panose="02020603050405020304" pitchFamily="18" charset="0"/>
                        <a:cs typeface="Times New Roman" panose="02020603050405020304" pitchFamily="18" charset="0"/>
                      </a:endParaRPr>
                    </a:p>
                  </a:txBody>
                  <a:tcPr>
                    <a:solidFill>
                      <a:schemeClr val="accent1"/>
                    </a:solidFill>
                  </a:tcPr>
                </a:tc>
                <a:extLst>
                  <a:ext uri="{0D108BD9-81ED-4DB2-BD59-A6C34878D82A}">
                    <a16:rowId xmlns:a16="http://schemas.microsoft.com/office/drawing/2014/main" val="2504130671"/>
                  </a:ext>
                </a:extLst>
              </a:tr>
              <a:tr h="61492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dirty="0">
                        <a:solidFill>
                          <a:schemeClr val="tx1"/>
                        </a:solidFill>
                        <a:latin typeface="Times New Roman" panose="02020603050405020304" pitchFamily="18" charset="0"/>
                        <a:cs typeface="Times New Roman" panose="02020603050405020304" pitchFamily="18" charset="0"/>
                      </a:endParaRPr>
                    </a:p>
                  </a:txBody>
                  <a:tcPr>
                    <a:solidFill>
                      <a:schemeClr val="accent1"/>
                    </a:solidFill>
                  </a:tcPr>
                </a:tc>
                <a:tc>
                  <a:txBody>
                    <a:bodyPr/>
                    <a:lstStyle/>
                    <a:p>
                      <a:pPr algn="ctr"/>
                      <a:r>
                        <a:rPr lang="en-US" sz="1800" b="0" dirty="0">
                          <a:solidFill>
                            <a:schemeClr val="tx1"/>
                          </a:solidFill>
                          <a:latin typeface="Times New Roman" panose="02020603050405020304" pitchFamily="18" charset="0"/>
                          <a:cs typeface="Times New Roman" panose="02020603050405020304" pitchFamily="18" charset="0"/>
                        </a:rPr>
                        <a:t>Acreage</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Times New Roman" panose="02020603050405020304" pitchFamily="18" charset="0"/>
                          <a:cs typeface="Times New Roman" panose="02020603050405020304" pitchFamily="18" charset="0"/>
                        </a:rPr>
                        <a:t>Counties</a:t>
                      </a:r>
                    </a:p>
                  </a:txBody>
                  <a:tcPr anchor="ctr">
                    <a:lnT w="12700" cap="flat" cmpd="sng" algn="ctr">
                      <a:solidFill>
                        <a:schemeClr val="tx1"/>
                      </a:solidFill>
                      <a:prstDash val="solid"/>
                      <a:round/>
                      <a:headEnd type="none" w="med" len="med"/>
                      <a:tailEnd type="none" w="med" len="med"/>
                    </a:lnT>
                    <a:solidFill>
                      <a:schemeClr val="accent1"/>
                    </a:solidFill>
                  </a:tcPr>
                </a:tc>
                <a:tc>
                  <a:txBody>
                    <a:bodyPr/>
                    <a:lstStyle/>
                    <a:p>
                      <a:pPr algn="ctr"/>
                      <a:r>
                        <a:rPr lang="en-US" sz="1800" b="0" dirty="0">
                          <a:solidFill>
                            <a:schemeClr val="tx1"/>
                          </a:solidFill>
                          <a:latin typeface="Times New Roman" panose="02020603050405020304" pitchFamily="18" charset="0"/>
                          <a:cs typeface="Times New Roman" panose="02020603050405020304" pitchFamily="18" charset="0"/>
                        </a:rPr>
                        <a:t>Acreage</a:t>
                      </a:r>
                    </a:p>
                  </a:txBody>
                  <a:tcPr anchor="ctr">
                    <a:lnT w="12700" cap="flat" cmpd="sng" algn="ctr">
                      <a:solidFill>
                        <a:schemeClr val="tx1"/>
                      </a:solidFill>
                      <a:prstDash val="solid"/>
                      <a:round/>
                      <a:headEnd type="none" w="med" len="med"/>
                      <a:tailEnd type="none" w="med" len="med"/>
                    </a:lnT>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Times New Roman" panose="02020603050405020304" pitchFamily="18" charset="0"/>
                          <a:cs typeface="Times New Roman" panose="02020603050405020304" pitchFamily="18" charset="0"/>
                        </a:rPr>
                        <a:t>Counties</a:t>
                      </a:r>
                    </a:p>
                  </a:txBody>
                  <a:tcPr anchor="ctr">
                    <a:lnT w="12700" cap="flat" cmpd="sng" algn="ctr">
                      <a:solidFill>
                        <a:schemeClr val="tx1"/>
                      </a:solidFill>
                      <a:prstDash val="solid"/>
                      <a:round/>
                      <a:headEnd type="none" w="med" len="med"/>
                      <a:tailEnd type="none" w="med" len="med"/>
                    </a:lnT>
                    <a:solidFill>
                      <a:schemeClr val="accent1"/>
                    </a:solidFill>
                  </a:tcPr>
                </a:tc>
                <a:tc>
                  <a:txBody>
                    <a:bodyPr/>
                    <a:lstStyle/>
                    <a:p>
                      <a:pPr algn="ctr"/>
                      <a:r>
                        <a:rPr lang="en-US" sz="1800" b="0" dirty="0">
                          <a:solidFill>
                            <a:schemeClr val="tx1"/>
                          </a:solidFill>
                          <a:latin typeface="Times New Roman" panose="02020603050405020304" pitchFamily="18" charset="0"/>
                          <a:cs typeface="Times New Roman" panose="02020603050405020304" pitchFamily="18" charset="0"/>
                        </a:rPr>
                        <a:t>Acreage</a:t>
                      </a:r>
                    </a:p>
                  </a:txBody>
                  <a:tcPr anchor="ctr">
                    <a:lnT w="12700" cap="flat" cmpd="sng" algn="ctr">
                      <a:solidFill>
                        <a:schemeClr val="tx1"/>
                      </a:solidFill>
                      <a:prstDash val="solid"/>
                      <a:round/>
                      <a:headEnd type="none" w="med" len="med"/>
                      <a:tailEnd type="none" w="med" len="med"/>
                    </a:lnT>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Times New Roman" panose="02020603050405020304" pitchFamily="18" charset="0"/>
                          <a:cs typeface="Times New Roman" panose="02020603050405020304" pitchFamily="18" charset="0"/>
                        </a:rPr>
                        <a:t>Counties</a:t>
                      </a:r>
                    </a:p>
                  </a:txBody>
                  <a:tcPr anchor="ctr">
                    <a:lnT w="12700" cap="flat" cmpd="sng" algn="ctr">
                      <a:solidFill>
                        <a:schemeClr val="tx1"/>
                      </a:solidFill>
                      <a:prstDash val="solid"/>
                      <a:round/>
                      <a:headEnd type="none" w="med" len="med"/>
                      <a:tailEnd type="none" w="med" len="med"/>
                    </a:lnT>
                    <a:solidFill>
                      <a:schemeClr val="accent1"/>
                    </a:solidFill>
                  </a:tcPr>
                </a:tc>
                <a:extLst>
                  <a:ext uri="{0D108BD9-81ED-4DB2-BD59-A6C34878D82A}">
                    <a16:rowId xmlns:a16="http://schemas.microsoft.com/office/drawing/2014/main" val="33574122"/>
                  </a:ext>
                </a:extLst>
              </a:tr>
              <a:tr h="528456">
                <a:tc>
                  <a:txBody>
                    <a:bodyPr/>
                    <a:lstStyle/>
                    <a:p>
                      <a:r>
                        <a:rPr lang="en-US" sz="1800" b="0" dirty="0">
                          <a:latin typeface="Times New Roman" panose="02020603050405020304" pitchFamily="18" charset="0"/>
                          <a:cs typeface="Times New Roman" panose="02020603050405020304" pitchFamily="18" charset="0"/>
                        </a:rPr>
                        <a:t>Licensed</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800" b="0" dirty="0">
                          <a:latin typeface="Times New Roman" panose="02020603050405020304" pitchFamily="18" charset="0"/>
                          <a:cs typeface="Times New Roman" panose="02020603050405020304" pitchFamily="18" charset="0"/>
                        </a:rPr>
                        <a:t>5,800</a:t>
                      </a:r>
                    </a:p>
                  </a:txBody>
                  <a:tcPr anchor="ct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Times New Roman" panose="02020603050405020304" pitchFamily="18" charset="0"/>
                          <a:cs typeface="Times New Roman" panose="02020603050405020304" pitchFamily="18" charset="0"/>
                        </a:rPr>
                        <a:t>70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Times New Roman" panose="02020603050405020304" pitchFamily="18" charset="0"/>
                          <a:cs typeface="Times New Roman" panose="02020603050405020304" pitchFamily="18" charset="0"/>
                        </a:rPr>
                        <a:t>9,925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Times New Roman" panose="02020603050405020304" pitchFamily="18" charset="0"/>
                          <a:cs typeface="Times New Roman" panose="02020603050405020304" pitchFamily="18" charset="0"/>
                        </a:rPr>
                        <a:t>71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Times New Roman" panose="02020603050405020304" pitchFamily="18" charset="0"/>
                          <a:cs typeface="Times New Roman" panose="02020603050405020304" pitchFamily="18" charset="0"/>
                        </a:rPr>
                        <a:t>1,630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Times New Roman" panose="02020603050405020304" pitchFamily="18" charset="0"/>
                          <a:cs typeface="Times New Roman" panose="02020603050405020304" pitchFamily="18" charset="0"/>
                        </a:rPr>
                        <a:t>46</a:t>
                      </a:r>
                    </a:p>
                  </a:txBody>
                  <a:tcPr anchor="ctr"/>
                </a:tc>
                <a:extLst>
                  <a:ext uri="{0D108BD9-81ED-4DB2-BD59-A6C34878D82A}">
                    <a16:rowId xmlns:a16="http://schemas.microsoft.com/office/drawing/2014/main" val="212867495"/>
                  </a:ext>
                </a:extLst>
              </a:tr>
              <a:tr h="528456">
                <a:tc>
                  <a:txBody>
                    <a:bodyPr/>
                    <a:lstStyle/>
                    <a:p>
                      <a:r>
                        <a:rPr lang="en-US" sz="1800" b="0" dirty="0">
                          <a:latin typeface="Times New Roman" panose="02020603050405020304" pitchFamily="18" charset="0"/>
                          <a:cs typeface="Times New Roman" panose="02020603050405020304" pitchFamily="18" charset="0"/>
                        </a:rPr>
                        <a:t>Planted</a:t>
                      </a:r>
                    </a:p>
                  </a:txBody>
                  <a:tcPr anchor="ctr">
                    <a:lnR w="12700" cap="flat" cmpd="sng" algn="ctr">
                      <a:solidFill>
                        <a:schemeClr val="tx1"/>
                      </a:solidFill>
                      <a:prstDash val="solid"/>
                      <a:round/>
                      <a:headEnd type="none" w="med" len="med"/>
                      <a:tailEnd type="none" w="med" len="med"/>
                    </a:lnR>
                  </a:tcPr>
                </a:tc>
                <a:tc>
                  <a:txBody>
                    <a:bodyPr/>
                    <a:lstStyle/>
                    <a:p>
                      <a:pPr algn="ctr"/>
                      <a:r>
                        <a:rPr lang="en-US" sz="1800" b="0" dirty="0">
                          <a:latin typeface="Times New Roman" panose="02020603050405020304" pitchFamily="18" charset="0"/>
                          <a:cs typeface="Times New Roman" panose="02020603050405020304" pitchFamily="18" charset="0"/>
                        </a:rPr>
                        <a:t>2,782</a:t>
                      </a:r>
                    </a:p>
                  </a:txBody>
                  <a:tcPr anchor="ctr">
                    <a:lnL w="12700" cap="flat" cmpd="sng" algn="ctr">
                      <a:solidFill>
                        <a:schemeClr val="tx1"/>
                      </a:solidFill>
                      <a:prstDash val="solid"/>
                      <a:round/>
                      <a:headEnd type="none" w="med" len="med"/>
                      <a:tailEnd type="none" w="med" len="med"/>
                    </a:lnL>
                  </a:tcPr>
                </a:tc>
                <a:tc>
                  <a:txBody>
                    <a:bodyPr/>
                    <a:lstStyle/>
                    <a:p>
                      <a:pPr algn="ctr"/>
                      <a:r>
                        <a:rPr lang="en-US" sz="1800" b="0" dirty="0">
                          <a:latin typeface="Times New Roman" panose="02020603050405020304" pitchFamily="18" charset="0"/>
                          <a:cs typeface="Times New Roman" panose="02020603050405020304" pitchFamily="18" charset="0"/>
                        </a:rPr>
                        <a:t>59</a:t>
                      </a:r>
                    </a:p>
                  </a:txBody>
                  <a:tcPr anchor="ctr"/>
                </a:tc>
                <a:tc>
                  <a:txBody>
                    <a:bodyPr/>
                    <a:lstStyle/>
                    <a:p>
                      <a:pPr algn="ctr"/>
                      <a:r>
                        <a:rPr lang="en-US" sz="1800" b="0" dirty="0">
                          <a:latin typeface="Times New Roman" panose="02020603050405020304" pitchFamily="18" charset="0"/>
                          <a:cs typeface="Times New Roman" panose="02020603050405020304" pitchFamily="18" charset="0"/>
                        </a:rPr>
                        <a:t>3,968</a:t>
                      </a:r>
                    </a:p>
                  </a:txBody>
                  <a:tcPr anchor="ctr"/>
                </a:tc>
                <a:tc>
                  <a:txBody>
                    <a:bodyPr/>
                    <a:lstStyle/>
                    <a:p>
                      <a:pPr algn="ctr"/>
                      <a:r>
                        <a:rPr lang="en-US" sz="1800" b="0" dirty="0">
                          <a:latin typeface="Times New Roman" panose="02020603050405020304" pitchFamily="18" charset="0"/>
                          <a:cs typeface="Times New Roman" panose="02020603050405020304" pitchFamily="18" charset="0"/>
                        </a:rPr>
                        <a:t>58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Times New Roman" panose="02020603050405020304" pitchFamily="18" charset="0"/>
                          <a:cs typeface="Times New Roman" panose="02020603050405020304" pitchFamily="18" charset="0"/>
                        </a:rPr>
                        <a:t>501</a:t>
                      </a:r>
                      <a:r>
                        <a:rPr lang="en-US" sz="1800" b="0" baseline="30000" dirty="0">
                          <a:latin typeface="Times New Roman" panose="02020603050405020304" pitchFamily="18" charset="0"/>
                          <a:cs typeface="Times New Roman" panose="02020603050405020304" pitchFamily="18" charset="0"/>
                        </a:rPr>
                        <a:t>z</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Times New Roman" panose="02020603050405020304" pitchFamily="18" charset="0"/>
                          <a:cs typeface="Times New Roman" panose="02020603050405020304" pitchFamily="18" charset="0"/>
                        </a:rPr>
                        <a:t>35</a:t>
                      </a:r>
                    </a:p>
                  </a:txBody>
                  <a:tcPr anchor="ctr"/>
                </a:tc>
                <a:extLst>
                  <a:ext uri="{0D108BD9-81ED-4DB2-BD59-A6C34878D82A}">
                    <a16:rowId xmlns:a16="http://schemas.microsoft.com/office/drawing/2014/main" val="2440399441"/>
                  </a:ext>
                </a:extLst>
              </a:tr>
              <a:tr h="528456">
                <a:tc>
                  <a:txBody>
                    <a:bodyPr/>
                    <a:lstStyle/>
                    <a:p>
                      <a:r>
                        <a:rPr lang="en-US" sz="1800" b="0" dirty="0">
                          <a:latin typeface="Times New Roman" panose="02020603050405020304" pitchFamily="18" charset="0"/>
                          <a:cs typeface="Times New Roman" panose="02020603050405020304" pitchFamily="18" charset="0"/>
                        </a:rPr>
                        <a:t>Harvested</a:t>
                      </a:r>
                    </a:p>
                  </a:txBody>
                  <a:tcPr anchor="ctr"/>
                </a:tc>
                <a:tc>
                  <a:txBody>
                    <a:bodyPr/>
                    <a:lstStyle/>
                    <a:p>
                      <a:pPr algn="ctr"/>
                      <a:r>
                        <a:rPr lang="en-US" sz="1800" b="0" dirty="0">
                          <a:latin typeface="Times New Roman" panose="02020603050405020304" pitchFamily="18" charset="0"/>
                          <a:cs typeface="Times New Roman" panose="02020603050405020304" pitchFamily="18" charset="0"/>
                        </a:rPr>
                        <a:t>1,831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Times New Roman" panose="02020603050405020304" pitchFamily="18" charset="0"/>
                          <a:cs typeface="Times New Roman" panose="02020603050405020304" pitchFamily="18" charset="0"/>
                        </a:rPr>
                        <a:t>52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Times New Roman" panose="02020603050405020304" pitchFamily="18" charset="0"/>
                          <a:cs typeface="Times New Roman" panose="02020603050405020304" pitchFamily="18" charset="0"/>
                        </a:rPr>
                        <a:t>761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Times New Roman" panose="02020603050405020304" pitchFamily="18" charset="0"/>
                          <a:cs typeface="Times New Roman" panose="02020603050405020304" pitchFamily="18" charset="0"/>
                        </a:rPr>
                        <a:t>45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Times New Roman" panose="02020603050405020304" pitchFamily="18" charset="0"/>
                          <a:cs typeface="Times New Roman" panose="02020603050405020304" pitchFamily="18" charset="0"/>
                        </a:rPr>
                        <a:t>260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Times New Roman" panose="02020603050405020304" pitchFamily="18" charset="0"/>
                          <a:cs typeface="Times New Roman" panose="02020603050405020304" pitchFamily="18" charset="0"/>
                        </a:rPr>
                        <a:t>24</a:t>
                      </a:r>
                    </a:p>
                  </a:txBody>
                  <a:tcPr anchor="ctr"/>
                </a:tc>
                <a:extLst>
                  <a:ext uri="{0D108BD9-81ED-4DB2-BD59-A6C34878D82A}">
                    <a16:rowId xmlns:a16="http://schemas.microsoft.com/office/drawing/2014/main" val="1103770169"/>
                  </a:ext>
                </a:extLst>
              </a:tr>
            </a:tbl>
          </a:graphicData>
        </a:graphic>
      </p:graphicFrame>
      <p:sp>
        <p:nvSpPr>
          <p:cNvPr id="12" name="Rectangle 11">
            <a:extLst>
              <a:ext uri="{FF2B5EF4-FFF2-40B4-BE49-F238E27FC236}">
                <a16:creationId xmlns:a16="http://schemas.microsoft.com/office/drawing/2014/main" id="{39612A55-F8BC-48AD-B8D5-5C46C434F643}"/>
              </a:ext>
            </a:extLst>
          </p:cNvPr>
          <p:cNvSpPr/>
          <p:nvPr/>
        </p:nvSpPr>
        <p:spPr>
          <a:xfrm>
            <a:off x="9220200" y="5044071"/>
            <a:ext cx="2647245" cy="646331"/>
          </a:xfrm>
          <a:prstGeom prst="rect">
            <a:avLst/>
          </a:prstGeom>
        </p:spPr>
        <p:txBody>
          <a:bodyPr wrap="square">
            <a:spAutoFit/>
          </a:bodyPr>
          <a:lstStyle/>
          <a:p>
            <a:r>
              <a:rPr lang="en-US" altLang="en-US" sz="1200" dirty="0">
                <a:latin typeface="Times New Roman" panose="02020603050405020304" pitchFamily="18" charset="0"/>
                <a:cs typeface="Times New Roman" panose="02020603050405020304" pitchFamily="18" charset="0"/>
              </a:rPr>
              <a:t>Field production of hemp for biomass material using a </a:t>
            </a:r>
            <a:r>
              <a:rPr lang="en-US" altLang="en-US" sz="1200" dirty="0" err="1">
                <a:latin typeface="Times New Roman" panose="02020603050405020304" pitchFamily="18" charset="0"/>
                <a:cs typeface="Times New Roman" panose="02020603050405020304" pitchFamily="18" charset="0"/>
              </a:rPr>
              <a:t>plasticulure</a:t>
            </a:r>
            <a:r>
              <a:rPr lang="en-US" altLang="en-US" sz="1200" dirty="0">
                <a:latin typeface="Times New Roman" panose="02020603050405020304" pitchFamily="18" charset="0"/>
                <a:cs typeface="Times New Roman" panose="02020603050405020304" pitchFamily="18" charset="0"/>
              </a:rPr>
              <a:t> model in Harper Co., KS</a:t>
            </a:r>
          </a:p>
        </p:txBody>
      </p:sp>
    </p:spTree>
    <p:extLst>
      <p:ext uri="{BB962C8B-B14F-4D97-AF65-F5344CB8AC3E}">
        <p14:creationId xmlns:p14="http://schemas.microsoft.com/office/powerpoint/2010/main" val="2994145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EE9A559-FD70-4489-BE1A-70BCCA20C8AD}"/>
              </a:ext>
            </a:extLst>
          </p:cNvPr>
          <p:cNvPicPr>
            <a:picLocks noChangeAspect="1"/>
          </p:cNvPicPr>
          <p:nvPr/>
        </p:nvPicPr>
        <p:blipFill>
          <a:blip r:embed="rId3"/>
          <a:stretch>
            <a:fillRect/>
          </a:stretch>
        </p:blipFill>
        <p:spPr>
          <a:xfrm>
            <a:off x="6135662" y="1717975"/>
            <a:ext cx="5944115" cy="2883658"/>
          </a:xfrm>
          <a:prstGeom prst="rect">
            <a:avLst/>
          </a:prstGeom>
        </p:spPr>
      </p:pic>
      <p:pic>
        <p:nvPicPr>
          <p:cNvPr id="25" name="Picture 24">
            <a:extLst>
              <a:ext uri="{FF2B5EF4-FFF2-40B4-BE49-F238E27FC236}">
                <a16:creationId xmlns:a16="http://schemas.microsoft.com/office/drawing/2014/main" id="{D0AAC5CA-BD0F-4B12-B523-1718DE069D3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717975"/>
            <a:ext cx="5943600" cy="2886075"/>
          </a:xfrm>
          <a:prstGeom prst="rect">
            <a:avLst/>
          </a:prstGeom>
          <a:noFill/>
          <a:ln>
            <a:noFill/>
          </a:ln>
        </p:spPr>
      </p:pic>
      <p:sp>
        <p:nvSpPr>
          <p:cNvPr id="2" name="Title 1"/>
          <p:cNvSpPr>
            <a:spLocks noGrp="1"/>
          </p:cNvSpPr>
          <p:nvPr>
            <p:ph type="title"/>
          </p:nvPr>
        </p:nvSpPr>
        <p:spPr>
          <a:xfrm>
            <a:off x="555168" y="195950"/>
            <a:ext cx="10363200" cy="838194"/>
          </a:xfrm>
        </p:spPr>
        <p:txBody>
          <a:bodyPr>
            <a:normAutofit/>
          </a:bodyPr>
          <a:lstStyle/>
          <a:p>
            <a:pPr algn="l"/>
            <a:r>
              <a:rPr lang="en-US" dirty="0">
                <a:latin typeface="Times New Roman" panose="02020603050405020304" pitchFamily="18" charset="0"/>
                <a:cs typeface="Times New Roman" panose="02020603050405020304" pitchFamily="18" charset="0"/>
              </a:rPr>
              <a:t>Industrial Hemp Acreages</a:t>
            </a:r>
          </a:p>
        </p:txBody>
      </p:sp>
      <p:cxnSp>
        <p:nvCxnSpPr>
          <p:cNvPr id="4" name="Straight Connector 3"/>
          <p:cNvCxnSpPr>
            <a:cxnSpLocks/>
          </p:cNvCxnSpPr>
          <p:nvPr/>
        </p:nvCxnSpPr>
        <p:spPr>
          <a:xfrm>
            <a:off x="152400" y="1066800"/>
            <a:ext cx="11887200" cy="0"/>
          </a:xfrm>
          <a:prstGeom prst="line">
            <a:avLst/>
          </a:prstGeom>
          <a:ln>
            <a:solidFill>
              <a:srgbClr val="FEBC2C"/>
            </a:solidFill>
          </a:ln>
        </p:spPr>
        <p:style>
          <a:lnRef idx="3">
            <a:schemeClr val="accent5"/>
          </a:lnRef>
          <a:fillRef idx="0">
            <a:schemeClr val="accent5"/>
          </a:fillRef>
          <a:effectRef idx="2">
            <a:schemeClr val="accent5"/>
          </a:effectRef>
          <a:fontRef idx="minor">
            <a:schemeClr val="tx1"/>
          </a:fontRef>
        </p:style>
      </p:cxnSp>
      <p:sp>
        <p:nvSpPr>
          <p:cNvPr id="5" name="Slide Number Placeholder 4"/>
          <p:cNvSpPr>
            <a:spLocks noGrp="1"/>
          </p:cNvSpPr>
          <p:nvPr>
            <p:ph type="sldNum" sz="quarter" idx="12"/>
          </p:nvPr>
        </p:nvSpPr>
        <p:spPr/>
        <p:txBody>
          <a:bodyPr/>
          <a:lstStyle/>
          <a:p>
            <a:fld id="{2639A8D3-5C01-4A1A-AF34-64943B30133F}" type="slidenum">
              <a:rPr lang="en-US" smtClean="0">
                <a:solidFill>
                  <a:prstClr val="white">
                    <a:tint val="75000"/>
                  </a:prstClr>
                </a:solidFill>
              </a:rPr>
              <a:pPr/>
              <a:t>13</a:t>
            </a:fld>
            <a:endParaRPr lang="en-US">
              <a:solidFill>
                <a:prstClr val="white">
                  <a:tint val="75000"/>
                </a:prstClr>
              </a:solidFill>
            </a:endParaRPr>
          </a:p>
        </p:txBody>
      </p:sp>
      <p:cxnSp>
        <p:nvCxnSpPr>
          <p:cNvPr id="6" name="Straight Connector 5"/>
          <p:cNvCxnSpPr>
            <a:cxnSpLocks/>
          </p:cNvCxnSpPr>
          <p:nvPr/>
        </p:nvCxnSpPr>
        <p:spPr>
          <a:xfrm>
            <a:off x="152400" y="6324600"/>
            <a:ext cx="11887200" cy="0"/>
          </a:xfrm>
          <a:prstGeom prst="line">
            <a:avLst/>
          </a:prstGeom>
          <a:ln>
            <a:solidFill>
              <a:srgbClr val="FEBC2C"/>
            </a:solidFill>
          </a:ln>
        </p:spPr>
        <p:style>
          <a:lnRef idx="3">
            <a:schemeClr val="accent5"/>
          </a:lnRef>
          <a:fillRef idx="0">
            <a:schemeClr val="accent5"/>
          </a:fillRef>
          <a:effectRef idx="2">
            <a:schemeClr val="accent5"/>
          </a:effectRef>
          <a:fontRef idx="minor">
            <a:schemeClr val="tx1"/>
          </a:fontRef>
        </p:style>
      </p:cxn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0591800" y="5562600"/>
            <a:ext cx="1167713" cy="6858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7C535C60-F94F-4974-8D38-E64C558A6DDD}"/>
              </a:ext>
            </a:extLst>
          </p:cNvPr>
          <p:cNvSpPr/>
          <p:nvPr/>
        </p:nvSpPr>
        <p:spPr>
          <a:xfrm>
            <a:off x="101477" y="1336716"/>
            <a:ext cx="9782175" cy="369332"/>
          </a:xfrm>
          <a:prstGeom prst="rect">
            <a:avLst/>
          </a:prstGeom>
        </p:spPr>
        <p:txBody>
          <a:bodyPr wrap="square">
            <a:spAutoFit/>
          </a:bodyPr>
          <a:lstStyle/>
          <a:p>
            <a:r>
              <a:rPr lang="en-US" b="1" dirty="0">
                <a:latin typeface="Times New Roman" panose="02020603050405020304" pitchFamily="18" charset="0"/>
                <a:ea typeface="Calibri" panose="020F0502020204030204" pitchFamily="34" charset="0"/>
              </a:rPr>
              <a:t>Figure 1: </a:t>
            </a:r>
            <a:r>
              <a:rPr lang="en-US" dirty="0">
                <a:latin typeface="Times New Roman" panose="02020603050405020304" pitchFamily="18" charset="0"/>
                <a:ea typeface="Calibri" panose="020F0502020204030204" pitchFamily="34" charset="0"/>
              </a:rPr>
              <a:t>2021 distribution in acres of hemp reported as planted (left) and harvested (right)</a:t>
            </a:r>
          </a:p>
        </p:txBody>
      </p:sp>
      <p:sp>
        <p:nvSpPr>
          <p:cNvPr id="18" name="Rectangle 17">
            <a:extLst>
              <a:ext uri="{FF2B5EF4-FFF2-40B4-BE49-F238E27FC236}">
                <a16:creationId xmlns:a16="http://schemas.microsoft.com/office/drawing/2014/main" id="{43141350-CA9F-4748-B3F9-D4F6ACB35A3C}"/>
              </a:ext>
            </a:extLst>
          </p:cNvPr>
          <p:cNvSpPr/>
          <p:nvPr/>
        </p:nvSpPr>
        <p:spPr>
          <a:xfrm>
            <a:off x="11095047" y="4980498"/>
            <a:ext cx="1063112"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165 acres</a:t>
            </a:r>
          </a:p>
        </p:txBody>
      </p:sp>
      <p:sp>
        <p:nvSpPr>
          <p:cNvPr id="19" name="Rectangle 18">
            <a:extLst>
              <a:ext uri="{FF2B5EF4-FFF2-40B4-BE49-F238E27FC236}">
                <a16:creationId xmlns:a16="http://schemas.microsoft.com/office/drawing/2014/main" id="{25E6C13F-1C57-4EE8-BCF9-3BAA4386FA66}"/>
              </a:ext>
            </a:extLst>
          </p:cNvPr>
          <p:cNvSpPr/>
          <p:nvPr/>
        </p:nvSpPr>
        <p:spPr>
          <a:xfrm>
            <a:off x="101477" y="4974210"/>
            <a:ext cx="1236236"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0.001 acres</a:t>
            </a:r>
          </a:p>
        </p:txBody>
      </p:sp>
      <p:sp>
        <p:nvSpPr>
          <p:cNvPr id="21" name="Rectangle 20">
            <a:extLst>
              <a:ext uri="{FF2B5EF4-FFF2-40B4-BE49-F238E27FC236}">
                <a16:creationId xmlns:a16="http://schemas.microsoft.com/office/drawing/2014/main" id="{EAD8B483-63D3-4371-BDE9-5FE7276EB983}"/>
              </a:ext>
            </a:extLst>
          </p:cNvPr>
          <p:cNvSpPr/>
          <p:nvPr/>
        </p:nvSpPr>
        <p:spPr>
          <a:xfrm>
            <a:off x="112223" y="1717975"/>
            <a:ext cx="1341832" cy="369332"/>
          </a:xfrm>
          <a:prstGeom prst="rect">
            <a:avLst/>
          </a:prstGeom>
        </p:spPr>
        <p:txBody>
          <a:bodyPr wrap="square">
            <a:spAutoFit/>
          </a:bodyPr>
          <a:lstStyle/>
          <a:p>
            <a:r>
              <a:rPr lang="en-US" b="1" dirty="0">
                <a:solidFill>
                  <a:schemeClr val="bg1"/>
                </a:solidFill>
                <a:latin typeface="Times New Roman" panose="02020603050405020304" pitchFamily="18" charset="0"/>
                <a:cs typeface="Times New Roman" panose="02020603050405020304" pitchFamily="18" charset="0"/>
              </a:rPr>
              <a:t>Planted</a:t>
            </a:r>
          </a:p>
        </p:txBody>
      </p:sp>
      <p:sp>
        <p:nvSpPr>
          <p:cNvPr id="22" name="Rectangle 21">
            <a:extLst>
              <a:ext uri="{FF2B5EF4-FFF2-40B4-BE49-F238E27FC236}">
                <a16:creationId xmlns:a16="http://schemas.microsoft.com/office/drawing/2014/main" id="{D7C9D650-C1EB-408F-AC72-20BD220E6C51}"/>
              </a:ext>
            </a:extLst>
          </p:cNvPr>
          <p:cNvSpPr/>
          <p:nvPr/>
        </p:nvSpPr>
        <p:spPr>
          <a:xfrm>
            <a:off x="5377281" y="4952004"/>
            <a:ext cx="1516762"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50</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Percentile</a:t>
            </a:r>
          </a:p>
        </p:txBody>
      </p:sp>
      <p:sp>
        <p:nvSpPr>
          <p:cNvPr id="24" name="Rectangle 23">
            <a:extLst>
              <a:ext uri="{FF2B5EF4-FFF2-40B4-BE49-F238E27FC236}">
                <a16:creationId xmlns:a16="http://schemas.microsoft.com/office/drawing/2014/main" id="{E313FF05-C32F-4392-98A0-0C3957DBB49E}"/>
              </a:ext>
            </a:extLst>
          </p:cNvPr>
          <p:cNvSpPr/>
          <p:nvPr/>
        </p:nvSpPr>
        <p:spPr>
          <a:xfrm>
            <a:off x="6094325" y="1739185"/>
            <a:ext cx="1341831" cy="369332"/>
          </a:xfrm>
          <a:prstGeom prst="rect">
            <a:avLst/>
          </a:prstGeom>
        </p:spPr>
        <p:txBody>
          <a:bodyPr wrap="square">
            <a:spAutoFit/>
          </a:bodyPr>
          <a:lstStyle/>
          <a:p>
            <a:r>
              <a:rPr lang="en-US" b="1" dirty="0">
                <a:solidFill>
                  <a:schemeClr val="bg1"/>
                </a:solidFill>
                <a:latin typeface="Times New Roman" panose="02020603050405020304" pitchFamily="18" charset="0"/>
                <a:cs typeface="Times New Roman" panose="02020603050405020304" pitchFamily="18" charset="0"/>
              </a:rPr>
              <a:t>Harvested</a:t>
            </a:r>
          </a:p>
        </p:txBody>
      </p:sp>
      <p:pic>
        <p:nvPicPr>
          <p:cNvPr id="26" name="Picture 25">
            <a:extLst>
              <a:ext uri="{FF2B5EF4-FFF2-40B4-BE49-F238E27FC236}">
                <a16:creationId xmlns:a16="http://schemas.microsoft.com/office/drawing/2014/main" id="{C7A3CB1F-5F88-41EF-BECF-686EBCBCA7B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flipV="1">
            <a:off x="169880" y="4682762"/>
            <a:ext cx="11887200" cy="215248"/>
          </a:xfrm>
          <a:prstGeom prst="rect">
            <a:avLst/>
          </a:prstGeom>
          <a:noFill/>
          <a:ln>
            <a:noFill/>
          </a:ln>
        </p:spPr>
      </p:pic>
      <p:sp>
        <p:nvSpPr>
          <p:cNvPr id="16" name="TextBox 2">
            <a:extLst>
              <a:ext uri="{FF2B5EF4-FFF2-40B4-BE49-F238E27FC236}">
                <a16:creationId xmlns:a16="http://schemas.microsoft.com/office/drawing/2014/main" id="{08E2E2B2-215E-406C-822A-B81109852983}"/>
              </a:ext>
            </a:extLst>
          </p:cNvPr>
          <p:cNvSpPr txBox="1">
            <a:spLocks noChangeArrowheads="1"/>
          </p:cNvSpPr>
          <p:nvPr/>
        </p:nvSpPr>
        <p:spPr bwMode="auto">
          <a:xfrm>
            <a:off x="2590800" y="5427090"/>
            <a:ext cx="668032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dirty="0">
                <a:latin typeface="Times New Roman" panose="02020603050405020304" pitchFamily="18" charset="0"/>
                <a:cs typeface="Times New Roman" panose="02020603050405020304" pitchFamily="18" charset="0"/>
              </a:rPr>
              <a:t>57 (70%) of the 81 licenses conducted planting activity where of those 57 licenses 38 (66%) conducted a harvest</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3794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36" y="217722"/>
            <a:ext cx="10363200" cy="838194"/>
          </a:xfrm>
        </p:spPr>
        <p:txBody>
          <a:bodyPr>
            <a:normAutofit/>
          </a:bodyPr>
          <a:lstStyle/>
          <a:p>
            <a:pPr algn="l"/>
            <a:r>
              <a:rPr lang="en-US" altLang="en-US" dirty="0">
                <a:latin typeface="Times New Roman" panose="02020603050405020304" pitchFamily="18" charset="0"/>
                <a:cs typeface="Times New Roman" panose="02020603050405020304" pitchFamily="18" charset="0"/>
              </a:rPr>
              <a:t>2021 NASS Hemp Survey</a:t>
            </a:r>
            <a:endParaRPr lang="en-US" dirty="0">
              <a:latin typeface="Times New Roman" panose="02020603050405020304" pitchFamily="18" charset="0"/>
              <a:cs typeface="Times New Roman" panose="02020603050405020304" pitchFamily="18" charset="0"/>
            </a:endParaRPr>
          </a:p>
        </p:txBody>
      </p:sp>
      <p:cxnSp>
        <p:nvCxnSpPr>
          <p:cNvPr id="4" name="Straight Connector 3"/>
          <p:cNvCxnSpPr>
            <a:cxnSpLocks/>
          </p:cNvCxnSpPr>
          <p:nvPr/>
        </p:nvCxnSpPr>
        <p:spPr>
          <a:xfrm>
            <a:off x="152400" y="1066800"/>
            <a:ext cx="11887200" cy="0"/>
          </a:xfrm>
          <a:prstGeom prst="line">
            <a:avLst/>
          </a:prstGeom>
          <a:ln>
            <a:solidFill>
              <a:srgbClr val="FEBC2C"/>
            </a:solidFill>
          </a:ln>
        </p:spPr>
        <p:style>
          <a:lnRef idx="3">
            <a:schemeClr val="accent5"/>
          </a:lnRef>
          <a:fillRef idx="0">
            <a:schemeClr val="accent5"/>
          </a:fillRef>
          <a:effectRef idx="2">
            <a:schemeClr val="accent5"/>
          </a:effectRef>
          <a:fontRef idx="minor">
            <a:schemeClr val="tx1"/>
          </a:fontRef>
        </p:style>
      </p:cxnSp>
      <p:sp>
        <p:nvSpPr>
          <p:cNvPr id="5" name="Slide Number Placeholder 4"/>
          <p:cNvSpPr>
            <a:spLocks noGrp="1"/>
          </p:cNvSpPr>
          <p:nvPr>
            <p:ph type="sldNum" sz="quarter" idx="12"/>
          </p:nvPr>
        </p:nvSpPr>
        <p:spPr/>
        <p:txBody>
          <a:bodyPr/>
          <a:lstStyle/>
          <a:p>
            <a:fld id="{2639A8D3-5C01-4A1A-AF34-64943B30133F}" type="slidenum">
              <a:rPr lang="en-US" smtClean="0">
                <a:solidFill>
                  <a:prstClr val="white">
                    <a:tint val="75000"/>
                  </a:prstClr>
                </a:solidFill>
              </a:rPr>
              <a:pPr/>
              <a:t>14</a:t>
            </a:fld>
            <a:endParaRPr lang="en-US">
              <a:solidFill>
                <a:prstClr val="white">
                  <a:tint val="75000"/>
                </a:prstClr>
              </a:solidFill>
            </a:endParaRPr>
          </a:p>
        </p:txBody>
      </p:sp>
      <p:cxnSp>
        <p:nvCxnSpPr>
          <p:cNvPr id="6" name="Straight Connector 5"/>
          <p:cNvCxnSpPr>
            <a:cxnSpLocks/>
          </p:cNvCxnSpPr>
          <p:nvPr/>
        </p:nvCxnSpPr>
        <p:spPr>
          <a:xfrm>
            <a:off x="152400" y="6324600"/>
            <a:ext cx="11887200" cy="0"/>
          </a:xfrm>
          <a:prstGeom prst="line">
            <a:avLst/>
          </a:prstGeom>
          <a:ln>
            <a:solidFill>
              <a:srgbClr val="FEBC2C"/>
            </a:solidFill>
          </a:ln>
        </p:spPr>
        <p:style>
          <a:lnRef idx="3">
            <a:schemeClr val="accent5"/>
          </a:lnRef>
          <a:fillRef idx="0">
            <a:schemeClr val="accent5"/>
          </a:fillRef>
          <a:effectRef idx="2">
            <a:schemeClr val="accent5"/>
          </a:effectRef>
          <a:fontRef idx="minor">
            <a:schemeClr val="tx1"/>
          </a:fontRef>
        </p:style>
      </p:cxn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591800" y="5562600"/>
            <a:ext cx="1167713" cy="6858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D9DA641E-2CEE-46EB-BE1A-7486525FA51E}"/>
              </a:ext>
            </a:extLst>
          </p:cNvPr>
          <p:cNvSpPr txBox="1">
            <a:spLocks noChangeArrowheads="1"/>
          </p:cNvSpPr>
          <p:nvPr/>
        </p:nvSpPr>
        <p:spPr bwMode="auto">
          <a:xfrm>
            <a:off x="587824" y="1224060"/>
            <a:ext cx="10820400" cy="5022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marL="0" indent="0">
              <a:buNone/>
            </a:pPr>
            <a:r>
              <a:rPr lang="en-US" sz="2600" b="1" dirty="0">
                <a:latin typeface="Times New Roman" panose="02020603050405020304" pitchFamily="18" charset="0"/>
                <a:cs typeface="Times New Roman" panose="02020603050405020304" pitchFamily="18" charset="0"/>
              </a:rPr>
              <a:t>Kansas Hemp Acreage</a:t>
            </a:r>
            <a:endParaRPr lang="en-US" sz="26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Industrial hemp grown in open areas in Kansas totaled 540 acres, according to the USDA’s National Agricultural Statistics Service (NASS). Industrial hemp harvested in open areas totaled 400 acres. This is the first time USDA’s NASS has published estimates on industrial hemp. </a:t>
            </a:r>
          </a:p>
          <a:p>
            <a:pPr lvl="1"/>
            <a:r>
              <a:rPr lang="en-US" sz="2200" dirty="0">
                <a:latin typeface="Times New Roman" panose="02020603050405020304" pitchFamily="18" charset="0"/>
                <a:cs typeface="Times New Roman" panose="02020603050405020304" pitchFamily="18" charset="0"/>
              </a:rPr>
              <a:t>Estimates inclusive of hemp planted in tribal land where KDA does not regulate production in tribal lands. Planted acres most likely exceed estimates as not all acreage reported to USDA FSA.</a:t>
            </a:r>
          </a:p>
          <a:p>
            <a:pPr lvl="1"/>
            <a:endParaRPr lang="en-US" sz="22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Additional information can be found in the National report at: https://usda.library.cornell.edu/concern/publications/gf06h2430?locale=en </a:t>
            </a:r>
          </a:p>
          <a:p>
            <a:pPr>
              <a:defRPr/>
            </a:pPr>
            <a:endParaRPr lang="en-US" alt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4378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E838785-6B1B-4624-B57D-75A5875F8189}"/>
              </a:ext>
            </a:extLst>
          </p:cNvPr>
          <p:cNvPicPr>
            <a:picLocks noChangeAspect="1"/>
          </p:cNvPicPr>
          <p:nvPr/>
        </p:nvPicPr>
        <p:blipFill rotWithShape="1">
          <a:blip r:embed="rId3"/>
          <a:srcRect l="10256" t="27963" r="57341" b="8797"/>
          <a:stretch/>
        </p:blipFill>
        <p:spPr>
          <a:xfrm>
            <a:off x="1843565" y="1350984"/>
            <a:ext cx="3935969" cy="4337049"/>
          </a:xfrm>
          <a:prstGeom prst="rect">
            <a:avLst/>
          </a:prstGeom>
        </p:spPr>
      </p:pic>
      <p:sp>
        <p:nvSpPr>
          <p:cNvPr id="2" name="Title 1"/>
          <p:cNvSpPr>
            <a:spLocks noGrp="1"/>
          </p:cNvSpPr>
          <p:nvPr>
            <p:ph type="title"/>
          </p:nvPr>
        </p:nvSpPr>
        <p:spPr>
          <a:xfrm>
            <a:off x="533404" y="152406"/>
            <a:ext cx="10363200" cy="838194"/>
          </a:xfrm>
        </p:spPr>
        <p:txBody>
          <a:bodyPr>
            <a:noAutofit/>
          </a:bodyPr>
          <a:lstStyle/>
          <a:p>
            <a:pPr algn="l"/>
            <a:r>
              <a:rPr lang="en-US" altLang="en-US" sz="3800" dirty="0">
                <a:latin typeface="Times New Roman" panose="02020603050405020304" pitchFamily="18" charset="0"/>
                <a:cs typeface="Times New Roman" panose="02020603050405020304" pitchFamily="18" charset="0"/>
              </a:rPr>
              <a:t>Expansion and Contraction of Hemp Cultivation Nationwide from 2015 to 2021</a:t>
            </a:r>
            <a:endParaRPr lang="en-US" sz="3800" dirty="0">
              <a:latin typeface="Times New Roman" panose="02020603050405020304" pitchFamily="18" charset="0"/>
              <a:cs typeface="Times New Roman" panose="02020603050405020304" pitchFamily="18" charset="0"/>
            </a:endParaRPr>
          </a:p>
        </p:txBody>
      </p:sp>
      <p:cxnSp>
        <p:nvCxnSpPr>
          <p:cNvPr id="4" name="Straight Connector 3"/>
          <p:cNvCxnSpPr>
            <a:cxnSpLocks/>
          </p:cNvCxnSpPr>
          <p:nvPr/>
        </p:nvCxnSpPr>
        <p:spPr>
          <a:xfrm>
            <a:off x="152400" y="1066800"/>
            <a:ext cx="11887200" cy="0"/>
          </a:xfrm>
          <a:prstGeom prst="line">
            <a:avLst/>
          </a:prstGeom>
          <a:ln>
            <a:solidFill>
              <a:srgbClr val="FEBC2C"/>
            </a:solidFill>
          </a:ln>
        </p:spPr>
        <p:style>
          <a:lnRef idx="3">
            <a:schemeClr val="accent5"/>
          </a:lnRef>
          <a:fillRef idx="0">
            <a:schemeClr val="accent5"/>
          </a:fillRef>
          <a:effectRef idx="2">
            <a:schemeClr val="accent5"/>
          </a:effectRef>
          <a:fontRef idx="minor">
            <a:schemeClr val="tx1"/>
          </a:fontRef>
        </p:style>
      </p:cxnSp>
      <p:sp>
        <p:nvSpPr>
          <p:cNvPr id="5" name="Slide Number Placeholder 4"/>
          <p:cNvSpPr>
            <a:spLocks noGrp="1"/>
          </p:cNvSpPr>
          <p:nvPr>
            <p:ph type="sldNum" sz="quarter" idx="12"/>
          </p:nvPr>
        </p:nvSpPr>
        <p:spPr/>
        <p:txBody>
          <a:bodyPr/>
          <a:lstStyle/>
          <a:p>
            <a:fld id="{2639A8D3-5C01-4A1A-AF34-64943B30133F}" type="slidenum">
              <a:rPr lang="en-US" smtClean="0">
                <a:solidFill>
                  <a:prstClr val="white">
                    <a:tint val="75000"/>
                  </a:prstClr>
                </a:solidFill>
              </a:rPr>
              <a:pPr/>
              <a:t>15</a:t>
            </a:fld>
            <a:endParaRPr lang="en-US">
              <a:solidFill>
                <a:prstClr val="white">
                  <a:tint val="75000"/>
                </a:prstClr>
              </a:solidFill>
            </a:endParaRPr>
          </a:p>
        </p:txBody>
      </p:sp>
      <p:cxnSp>
        <p:nvCxnSpPr>
          <p:cNvPr id="6" name="Straight Connector 5"/>
          <p:cNvCxnSpPr>
            <a:cxnSpLocks/>
          </p:cNvCxnSpPr>
          <p:nvPr/>
        </p:nvCxnSpPr>
        <p:spPr>
          <a:xfrm>
            <a:off x="152400" y="6324600"/>
            <a:ext cx="11887200" cy="0"/>
          </a:xfrm>
          <a:prstGeom prst="line">
            <a:avLst/>
          </a:prstGeom>
          <a:ln>
            <a:solidFill>
              <a:srgbClr val="FEBC2C"/>
            </a:solidFill>
          </a:ln>
        </p:spPr>
        <p:style>
          <a:lnRef idx="3">
            <a:schemeClr val="accent5"/>
          </a:lnRef>
          <a:fillRef idx="0">
            <a:schemeClr val="accent5"/>
          </a:fillRef>
          <a:effectRef idx="2">
            <a:schemeClr val="accent5"/>
          </a:effectRef>
          <a:fontRef idx="minor">
            <a:schemeClr val="tx1"/>
          </a:fontRef>
        </p:style>
      </p:cxn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591800" y="5562600"/>
            <a:ext cx="1167713" cy="685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9361D576-1EE0-4759-A033-EB58EF15D697}"/>
              </a:ext>
            </a:extLst>
          </p:cNvPr>
          <p:cNvPicPr>
            <a:picLocks noChangeAspect="1"/>
          </p:cNvPicPr>
          <p:nvPr/>
        </p:nvPicPr>
        <p:blipFill rotWithShape="1">
          <a:blip r:embed="rId3"/>
          <a:srcRect l="59746" t="28193" r="10038" b="7779"/>
          <a:stretch/>
        </p:blipFill>
        <p:spPr>
          <a:xfrm>
            <a:off x="6781800" y="1343348"/>
            <a:ext cx="3670300" cy="4391023"/>
          </a:xfrm>
          <a:prstGeom prst="rect">
            <a:avLst/>
          </a:prstGeom>
        </p:spPr>
      </p:pic>
      <p:sp>
        <p:nvSpPr>
          <p:cNvPr id="10" name="Rectangle 9">
            <a:extLst>
              <a:ext uri="{FF2B5EF4-FFF2-40B4-BE49-F238E27FC236}">
                <a16:creationId xmlns:a16="http://schemas.microsoft.com/office/drawing/2014/main" id="{AEC7D2C1-DC35-4C5B-A484-8BB27810C9F4}"/>
              </a:ext>
            </a:extLst>
          </p:cNvPr>
          <p:cNvSpPr/>
          <p:nvPr/>
        </p:nvSpPr>
        <p:spPr>
          <a:xfrm rot="16200000">
            <a:off x="-547727" y="3372944"/>
            <a:ext cx="4413250" cy="369332"/>
          </a:xfrm>
          <a:prstGeom prst="rect">
            <a:avLst/>
          </a:prstGeom>
          <a:solidFill>
            <a:schemeClr val="tx1"/>
          </a:solidFill>
        </p:spPr>
        <p:txBody>
          <a:bodyPr wrap="square">
            <a:spAutoFit/>
          </a:bodyPr>
          <a:lstStyle/>
          <a:p>
            <a:pPr algn="ctr"/>
            <a:r>
              <a:rPr lang="en-US" dirty="0">
                <a:solidFill>
                  <a:schemeClr val="bg1"/>
                </a:solidFill>
                <a:latin typeface="Times New Roman" panose="02020603050405020304" pitchFamily="18" charset="0"/>
                <a:cs typeface="Times New Roman" panose="02020603050405020304" pitchFamily="18" charset="0"/>
              </a:rPr>
              <a:t> FSA Acres</a:t>
            </a:r>
          </a:p>
        </p:txBody>
      </p:sp>
      <p:sp>
        <p:nvSpPr>
          <p:cNvPr id="11" name="Rectangle 10">
            <a:extLst>
              <a:ext uri="{FF2B5EF4-FFF2-40B4-BE49-F238E27FC236}">
                <a16:creationId xmlns:a16="http://schemas.microsoft.com/office/drawing/2014/main" id="{5107BEE8-2C4B-4062-9601-602794B95BB7}"/>
              </a:ext>
            </a:extLst>
          </p:cNvPr>
          <p:cNvSpPr/>
          <p:nvPr/>
        </p:nvSpPr>
        <p:spPr>
          <a:xfrm>
            <a:off x="1474231" y="5688033"/>
            <a:ext cx="4305303" cy="369332"/>
          </a:xfrm>
          <a:prstGeom prst="rect">
            <a:avLst/>
          </a:prstGeom>
          <a:solidFill>
            <a:schemeClr val="tx1"/>
          </a:solidFill>
        </p:spPr>
        <p:txBody>
          <a:bodyPr wrap="square">
            <a:spAutoFit/>
          </a:bodyPr>
          <a:lstStyle/>
          <a:p>
            <a:pPr algn="ctr"/>
            <a:r>
              <a:rPr lang="en-US" dirty="0">
                <a:solidFill>
                  <a:schemeClr val="bg1"/>
                </a:solidFill>
                <a:latin typeface="Times New Roman" panose="02020603050405020304" pitchFamily="18" charset="0"/>
                <a:cs typeface="Times New Roman" panose="02020603050405020304" pitchFamily="18" charset="0"/>
              </a:rPr>
              <a:t>             Production Year</a:t>
            </a:r>
          </a:p>
        </p:txBody>
      </p:sp>
      <p:sp>
        <p:nvSpPr>
          <p:cNvPr id="12" name="Rectangle 11">
            <a:extLst>
              <a:ext uri="{FF2B5EF4-FFF2-40B4-BE49-F238E27FC236}">
                <a16:creationId xmlns:a16="http://schemas.microsoft.com/office/drawing/2014/main" id="{05D2DEB0-09F5-486B-AB36-4008CD13F7D2}"/>
              </a:ext>
            </a:extLst>
          </p:cNvPr>
          <p:cNvSpPr/>
          <p:nvPr/>
        </p:nvSpPr>
        <p:spPr>
          <a:xfrm rot="16200000">
            <a:off x="4390509" y="3365306"/>
            <a:ext cx="4413250" cy="369332"/>
          </a:xfrm>
          <a:prstGeom prst="rect">
            <a:avLst/>
          </a:prstGeom>
          <a:solidFill>
            <a:schemeClr val="tx1"/>
          </a:solidFill>
        </p:spPr>
        <p:txBody>
          <a:bodyPr wrap="square">
            <a:spAutoFit/>
          </a:bodyPr>
          <a:lstStyle/>
          <a:p>
            <a:pPr algn="ctr"/>
            <a:r>
              <a:rPr lang="en-US" dirty="0">
                <a:solidFill>
                  <a:schemeClr val="bg1"/>
                </a:solidFill>
                <a:latin typeface="Times New Roman" panose="02020603050405020304" pitchFamily="18" charset="0"/>
                <a:cs typeface="Times New Roman" panose="02020603050405020304" pitchFamily="18" charset="0"/>
              </a:rPr>
              <a:t> FSA Acres</a:t>
            </a:r>
          </a:p>
        </p:txBody>
      </p:sp>
      <p:sp>
        <p:nvSpPr>
          <p:cNvPr id="13" name="Rectangle 12">
            <a:extLst>
              <a:ext uri="{FF2B5EF4-FFF2-40B4-BE49-F238E27FC236}">
                <a16:creationId xmlns:a16="http://schemas.microsoft.com/office/drawing/2014/main" id="{8159A953-AE53-4EFD-97BF-F0EA71E86F87}"/>
              </a:ext>
            </a:extLst>
          </p:cNvPr>
          <p:cNvSpPr/>
          <p:nvPr/>
        </p:nvSpPr>
        <p:spPr>
          <a:xfrm>
            <a:off x="6412467" y="5688033"/>
            <a:ext cx="4039633" cy="369332"/>
          </a:xfrm>
          <a:prstGeom prst="rect">
            <a:avLst/>
          </a:prstGeom>
          <a:solidFill>
            <a:schemeClr val="tx1"/>
          </a:solidFill>
        </p:spPr>
        <p:txBody>
          <a:bodyPr wrap="square">
            <a:spAutoFit/>
          </a:bodyPr>
          <a:lstStyle/>
          <a:p>
            <a:pPr algn="ctr"/>
            <a:r>
              <a:rPr lang="en-US" dirty="0">
                <a:solidFill>
                  <a:schemeClr val="bg1"/>
                </a:solidFill>
                <a:latin typeface="Times New Roman" panose="02020603050405020304" pitchFamily="18" charset="0"/>
                <a:cs typeface="Times New Roman" panose="02020603050405020304" pitchFamily="18" charset="0"/>
              </a:rPr>
              <a:t>             Production Year</a:t>
            </a:r>
          </a:p>
        </p:txBody>
      </p:sp>
      <p:sp>
        <p:nvSpPr>
          <p:cNvPr id="14" name="TextBox 4">
            <a:extLst>
              <a:ext uri="{FF2B5EF4-FFF2-40B4-BE49-F238E27FC236}">
                <a16:creationId xmlns:a16="http://schemas.microsoft.com/office/drawing/2014/main" id="{21E687D0-1E10-4EC4-B012-89A0FBF0E409}"/>
              </a:ext>
            </a:extLst>
          </p:cNvPr>
          <p:cNvSpPr txBox="1">
            <a:spLocks noChangeArrowheads="1"/>
          </p:cNvSpPr>
          <p:nvPr/>
        </p:nvSpPr>
        <p:spPr bwMode="auto">
          <a:xfrm>
            <a:off x="609600" y="6400801"/>
            <a:ext cx="70495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200" dirty="0">
                <a:latin typeface="Times New Roman" panose="02020603050405020304" pitchFamily="18" charset="0"/>
                <a:cs typeface="Times New Roman" panose="02020603050405020304" pitchFamily="18" charset="0"/>
              </a:rPr>
              <a:t>S1084 Virtual Meeting. Dr. Tyler Mark. University of Kentucky Agriculture Economics. Presented 02/17/2022 </a:t>
            </a:r>
          </a:p>
        </p:txBody>
      </p:sp>
      <p:sp>
        <p:nvSpPr>
          <p:cNvPr id="15" name="Rectangle 14">
            <a:extLst>
              <a:ext uri="{FF2B5EF4-FFF2-40B4-BE49-F238E27FC236}">
                <a16:creationId xmlns:a16="http://schemas.microsoft.com/office/drawing/2014/main" id="{7E3513FD-85C2-480C-A226-AD8423322D99}"/>
              </a:ext>
            </a:extLst>
          </p:cNvPr>
          <p:cNvSpPr/>
          <p:nvPr/>
        </p:nvSpPr>
        <p:spPr>
          <a:xfrm>
            <a:off x="7414734" y="2038170"/>
            <a:ext cx="2209800" cy="1200329"/>
          </a:xfrm>
          <a:prstGeom prst="rect">
            <a:avLst/>
          </a:prstGeom>
          <a:noFill/>
        </p:spPr>
        <p:txBody>
          <a:bodyPr wrap="square">
            <a:spAutoFit/>
          </a:bodyPr>
          <a:lstStyle/>
          <a:p>
            <a:pPr algn="ctr"/>
            <a:r>
              <a:rPr lang="en-US" dirty="0">
                <a:solidFill>
                  <a:schemeClr val="bg1"/>
                </a:solidFill>
                <a:latin typeface="Times New Roman" panose="02020603050405020304" pitchFamily="18" charset="0"/>
                <a:cs typeface="Times New Roman" panose="02020603050405020304" pitchFamily="18" charset="0"/>
              </a:rPr>
              <a:t>Group 1: Since 2014 </a:t>
            </a:r>
          </a:p>
          <a:p>
            <a:pPr algn="ctr"/>
            <a:r>
              <a:rPr lang="en-US" dirty="0">
                <a:solidFill>
                  <a:schemeClr val="bg1"/>
                </a:solidFill>
                <a:latin typeface="Times New Roman" panose="02020603050405020304" pitchFamily="18" charset="0"/>
                <a:cs typeface="Times New Roman" panose="02020603050405020304" pitchFamily="18" charset="0"/>
              </a:rPr>
              <a:t>Group 2: Since 2017</a:t>
            </a:r>
          </a:p>
          <a:p>
            <a:pPr algn="ctr"/>
            <a:r>
              <a:rPr lang="en-US" dirty="0">
                <a:solidFill>
                  <a:schemeClr val="bg1"/>
                </a:solidFill>
                <a:latin typeface="Times New Roman" panose="02020603050405020304" pitchFamily="18" charset="0"/>
                <a:cs typeface="Times New Roman" panose="02020603050405020304" pitchFamily="18" charset="0"/>
              </a:rPr>
              <a:t>Group 3: Since 2019</a:t>
            </a:r>
          </a:p>
          <a:p>
            <a:pPr algn="ctr"/>
            <a:r>
              <a:rPr lang="en-US" dirty="0">
                <a:solidFill>
                  <a:schemeClr val="bg1"/>
                </a:solidFill>
                <a:latin typeface="Times New Roman" panose="02020603050405020304" pitchFamily="18" charset="0"/>
                <a:cs typeface="Times New Roman" panose="02020603050405020304" pitchFamily="18" charset="0"/>
              </a:rPr>
              <a:t>Group 4: Since 2020</a:t>
            </a:r>
          </a:p>
        </p:txBody>
      </p:sp>
    </p:spTree>
    <p:extLst>
      <p:ext uri="{BB962C8B-B14F-4D97-AF65-F5344CB8AC3E}">
        <p14:creationId xmlns:p14="http://schemas.microsoft.com/office/powerpoint/2010/main" val="3159509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285" y="206836"/>
            <a:ext cx="10363200" cy="838194"/>
          </a:xfrm>
        </p:spPr>
        <p:txBody>
          <a:bodyPr>
            <a:normAutofit/>
          </a:bodyPr>
          <a:lstStyle/>
          <a:p>
            <a:pPr algn="l"/>
            <a:r>
              <a:rPr lang="en-US" dirty="0">
                <a:latin typeface="Times New Roman" panose="02020603050405020304" pitchFamily="18" charset="0"/>
                <a:cs typeface="Times New Roman" panose="02020603050405020304" pitchFamily="18" charset="0"/>
              </a:rPr>
              <a:t>Industrial Hemp Licensing 2022</a:t>
            </a:r>
          </a:p>
        </p:txBody>
      </p:sp>
      <p:cxnSp>
        <p:nvCxnSpPr>
          <p:cNvPr id="4" name="Straight Connector 3"/>
          <p:cNvCxnSpPr>
            <a:cxnSpLocks/>
          </p:cNvCxnSpPr>
          <p:nvPr/>
        </p:nvCxnSpPr>
        <p:spPr>
          <a:xfrm>
            <a:off x="152400" y="1066800"/>
            <a:ext cx="11887200" cy="0"/>
          </a:xfrm>
          <a:prstGeom prst="line">
            <a:avLst/>
          </a:prstGeom>
          <a:ln>
            <a:solidFill>
              <a:srgbClr val="FEBC2C"/>
            </a:solidFill>
          </a:ln>
        </p:spPr>
        <p:style>
          <a:lnRef idx="3">
            <a:schemeClr val="accent5"/>
          </a:lnRef>
          <a:fillRef idx="0">
            <a:schemeClr val="accent5"/>
          </a:fillRef>
          <a:effectRef idx="2">
            <a:schemeClr val="accent5"/>
          </a:effectRef>
          <a:fontRef idx="minor">
            <a:schemeClr val="tx1"/>
          </a:fontRef>
        </p:style>
      </p:cxnSp>
      <p:sp>
        <p:nvSpPr>
          <p:cNvPr id="5" name="Slide Number Placeholder 4"/>
          <p:cNvSpPr>
            <a:spLocks noGrp="1"/>
          </p:cNvSpPr>
          <p:nvPr>
            <p:ph type="sldNum" sz="quarter" idx="12"/>
          </p:nvPr>
        </p:nvSpPr>
        <p:spPr/>
        <p:txBody>
          <a:bodyPr/>
          <a:lstStyle/>
          <a:p>
            <a:fld id="{2639A8D3-5C01-4A1A-AF34-64943B30133F}" type="slidenum">
              <a:rPr lang="en-US" smtClean="0">
                <a:solidFill>
                  <a:prstClr val="white">
                    <a:tint val="75000"/>
                  </a:prstClr>
                </a:solidFill>
              </a:rPr>
              <a:pPr/>
              <a:t>16</a:t>
            </a:fld>
            <a:endParaRPr lang="en-US">
              <a:solidFill>
                <a:prstClr val="white">
                  <a:tint val="75000"/>
                </a:prstClr>
              </a:solidFill>
            </a:endParaRPr>
          </a:p>
        </p:txBody>
      </p:sp>
      <p:cxnSp>
        <p:nvCxnSpPr>
          <p:cNvPr id="6" name="Straight Connector 5"/>
          <p:cNvCxnSpPr>
            <a:cxnSpLocks/>
          </p:cNvCxnSpPr>
          <p:nvPr/>
        </p:nvCxnSpPr>
        <p:spPr>
          <a:xfrm>
            <a:off x="152400" y="6324600"/>
            <a:ext cx="11887200" cy="0"/>
          </a:xfrm>
          <a:prstGeom prst="line">
            <a:avLst/>
          </a:prstGeom>
          <a:ln>
            <a:solidFill>
              <a:srgbClr val="FEBC2C"/>
            </a:solidFill>
          </a:ln>
        </p:spPr>
        <p:style>
          <a:lnRef idx="3">
            <a:schemeClr val="accent5"/>
          </a:lnRef>
          <a:fillRef idx="0">
            <a:schemeClr val="accent5"/>
          </a:fillRef>
          <a:effectRef idx="2">
            <a:schemeClr val="accent5"/>
          </a:effectRef>
          <a:fontRef idx="minor">
            <a:schemeClr val="tx1"/>
          </a:fontRef>
        </p:style>
      </p:cxn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591800" y="5562600"/>
            <a:ext cx="1167713" cy="6858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a:extLst>
              <a:ext uri="{FF2B5EF4-FFF2-40B4-BE49-F238E27FC236}">
                <a16:creationId xmlns:a16="http://schemas.microsoft.com/office/drawing/2014/main" id="{86B94730-283F-43E9-9170-967377F119F8}"/>
              </a:ext>
            </a:extLst>
          </p:cNvPr>
          <p:cNvSpPr txBox="1">
            <a:spLocks noChangeArrowheads="1"/>
          </p:cNvSpPr>
          <p:nvPr/>
        </p:nvSpPr>
        <p:spPr bwMode="auto">
          <a:xfrm>
            <a:off x="533400" y="1275997"/>
            <a:ext cx="6019800" cy="4976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defRPr/>
            </a:pPr>
            <a:r>
              <a:rPr lang="en-US" altLang="en-US" sz="2300" dirty="0">
                <a:latin typeface="Times New Roman" panose="02020603050405020304" pitchFamily="18" charset="0"/>
                <a:cs typeface="Times New Roman" panose="02020603050405020304" pitchFamily="18" charset="0"/>
              </a:rPr>
              <a:t>All 2021 hemp producer licenses expired December 31, 2021, except those of state educational institution participants who hold a multi-year license.  As of February 17, 2022, KDA has issued 24 licenses and three applications are under review.</a:t>
            </a:r>
          </a:p>
          <a:p>
            <a:pPr>
              <a:defRPr/>
            </a:pPr>
            <a:endParaRPr lang="en-US" altLang="en-US" sz="2300" dirty="0">
              <a:latin typeface="Times New Roman" panose="02020603050405020304" pitchFamily="18" charset="0"/>
              <a:cs typeface="Times New Roman" panose="02020603050405020304" pitchFamily="18" charset="0"/>
            </a:endParaRPr>
          </a:p>
          <a:p>
            <a:pPr>
              <a:defRPr/>
            </a:pPr>
            <a:r>
              <a:rPr lang="en-US" altLang="en-US" sz="2300" dirty="0">
                <a:latin typeface="Times New Roman" panose="02020603050405020304" pitchFamily="18" charset="0"/>
                <a:cs typeface="Times New Roman" panose="02020603050405020304" pitchFamily="18" charset="0"/>
              </a:rPr>
              <a:t>The application deadline for 2022 licensing is </a:t>
            </a:r>
            <a:r>
              <a:rPr lang="en-US" altLang="en-US" sz="2300" dirty="0">
                <a:solidFill>
                  <a:srgbClr val="FFFF00"/>
                </a:solidFill>
                <a:latin typeface="Times New Roman" panose="02020603050405020304" pitchFamily="18" charset="0"/>
                <a:cs typeface="Times New Roman" panose="02020603050405020304" pitchFamily="18" charset="0"/>
              </a:rPr>
              <a:t>Tuesday, March 15, 2022</a:t>
            </a:r>
            <a:r>
              <a:rPr lang="en-US" altLang="en-US" sz="2300" dirty="0">
                <a:latin typeface="Times New Roman" panose="02020603050405020304" pitchFamily="18" charset="0"/>
                <a:cs typeface="Times New Roman" panose="02020603050405020304" pitchFamily="18" charset="0"/>
              </a:rPr>
              <a:t>; applications must be post-marked no later than the deadline. </a:t>
            </a:r>
          </a:p>
          <a:p>
            <a:pPr>
              <a:defRPr/>
            </a:pPr>
            <a:endParaRPr lang="en-US" altLang="en-US" sz="2300" dirty="0">
              <a:latin typeface="Times New Roman" panose="02020603050405020304" pitchFamily="18" charset="0"/>
              <a:cs typeface="Times New Roman" panose="02020603050405020304" pitchFamily="18" charset="0"/>
            </a:endParaRPr>
          </a:p>
          <a:p>
            <a:pPr>
              <a:defRPr/>
            </a:pPr>
            <a:r>
              <a:rPr lang="en-US" altLang="en-US" sz="2300" dirty="0">
                <a:latin typeface="Times New Roman" panose="02020603050405020304" pitchFamily="18" charset="0"/>
                <a:cs typeface="Times New Roman" panose="02020603050405020304" pitchFamily="18" charset="0"/>
              </a:rPr>
              <a:t>Applications for Industrial Hemp Licenses may be found on the KDA’s webpage.</a:t>
            </a:r>
          </a:p>
        </p:txBody>
      </p:sp>
      <p:pic>
        <p:nvPicPr>
          <p:cNvPr id="8" name="Picture 7">
            <a:extLst>
              <a:ext uri="{FF2B5EF4-FFF2-40B4-BE49-F238E27FC236}">
                <a16:creationId xmlns:a16="http://schemas.microsoft.com/office/drawing/2014/main" id="{41397B23-3668-4FED-AC89-0D143FFD3C35}"/>
              </a:ext>
            </a:extLst>
          </p:cNvPr>
          <p:cNvPicPr>
            <a:picLocks noChangeAspect="1"/>
          </p:cNvPicPr>
          <p:nvPr/>
        </p:nvPicPr>
        <p:blipFill>
          <a:blip r:embed="rId4"/>
          <a:stretch>
            <a:fillRect/>
          </a:stretch>
        </p:blipFill>
        <p:spPr>
          <a:xfrm>
            <a:off x="7315200" y="1338553"/>
            <a:ext cx="4038600" cy="3700567"/>
          </a:xfrm>
          <a:prstGeom prst="rect">
            <a:avLst/>
          </a:prstGeom>
        </p:spPr>
      </p:pic>
      <p:sp>
        <p:nvSpPr>
          <p:cNvPr id="10" name="TextBox 9">
            <a:extLst>
              <a:ext uri="{FF2B5EF4-FFF2-40B4-BE49-F238E27FC236}">
                <a16:creationId xmlns:a16="http://schemas.microsoft.com/office/drawing/2014/main" id="{716E7B89-CB27-438F-9FBA-E3950ABD2390}"/>
              </a:ext>
            </a:extLst>
          </p:cNvPr>
          <p:cNvSpPr txBox="1"/>
          <p:nvPr/>
        </p:nvSpPr>
        <p:spPr>
          <a:xfrm>
            <a:off x="7647214" y="5039120"/>
            <a:ext cx="403860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agriculture.ks.gov/</a:t>
            </a:r>
            <a:r>
              <a:rPr lang="en-US" dirty="0" err="1">
                <a:latin typeface="Times New Roman" panose="02020603050405020304" pitchFamily="18" charset="0"/>
                <a:cs typeface="Times New Roman" panose="02020603050405020304" pitchFamily="18" charset="0"/>
              </a:rPr>
              <a:t>industrialhemp</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714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279" y="195950"/>
            <a:ext cx="10363200" cy="838194"/>
          </a:xfrm>
        </p:spPr>
        <p:txBody>
          <a:bodyPr>
            <a:normAutofit/>
          </a:bodyPr>
          <a:lstStyle/>
          <a:p>
            <a:pPr algn="l"/>
            <a:r>
              <a:rPr lang="en-US" altLang="en-US" dirty="0">
                <a:latin typeface="Times New Roman" panose="02020603050405020304" pitchFamily="18" charset="0"/>
                <a:cs typeface="Times New Roman" panose="02020603050405020304" pitchFamily="18" charset="0"/>
              </a:rPr>
              <a:t>2022 Production Outlook in </a:t>
            </a:r>
            <a:r>
              <a:rPr lang="en-US" altLang="en-US" sz="4400" dirty="0">
                <a:latin typeface="Times New Roman" panose="02020603050405020304" pitchFamily="18" charset="0"/>
                <a:cs typeface="Times New Roman" panose="02020603050405020304" pitchFamily="18" charset="0"/>
              </a:rPr>
              <a:t>Kansas</a:t>
            </a:r>
            <a:endParaRPr lang="en-US" dirty="0">
              <a:latin typeface="Times New Roman" panose="02020603050405020304" pitchFamily="18" charset="0"/>
              <a:cs typeface="Times New Roman" panose="02020603050405020304" pitchFamily="18" charset="0"/>
            </a:endParaRPr>
          </a:p>
        </p:txBody>
      </p:sp>
      <p:cxnSp>
        <p:nvCxnSpPr>
          <p:cNvPr id="4" name="Straight Connector 3"/>
          <p:cNvCxnSpPr>
            <a:cxnSpLocks/>
          </p:cNvCxnSpPr>
          <p:nvPr/>
        </p:nvCxnSpPr>
        <p:spPr>
          <a:xfrm>
            <a:off x="152400" y="1066800"/>
            <a:ext cx="11887200" cy="0"/>
          </a:xfrm>
          <a:prstGeom prst="line">
            <a:avLst/>
          </a:prstGeom>
          <a:ln>
            <a:solidFill>
              <a:srgbClr val="FEBC2C"/>
            </a:solidFill>
          </a:ln>
        </p:spPr>
        <p:style>
          <a:lnRef idx="3">
            <a:schemeClr val="accent5"/>
          </a:lnRef>
          <a:fillRef idx="0">
            <a:schemeClr val="accent5"/>
          </a:fillRef>
          <a:effectRef idx="2">
            <a:schemeClr val="accent5"/>
          </a:effectRef>
          <a:fontRef idx="minor">
            <a:schemeClr val="tx1"/>
          </a:fontRef>
        </p:style>
      </p:cxnSp>
      <p:sp>
        <p:nvSpPr>
          <p:cNvPr id="5" name="Slide Number Placeholder 4"/>
          <p:cNvSpPr>
            <a:spLocks noGrp="1"/>
          </p:cNvSpPr>
          <p:nvPr>
            <p:ph type="sldNum" sz="quarter" idx="12"/>
          </p:nvPr>
        </p:nvSpPr>
        <p:spPr/>
        <p:txBody>
          <a:bodyPr/>
          <a:lstStyle/>
          <a:p>
            <a:fld id="{2639A8D3-5C01-4A1A-AF34-64943B30133F}" type="slidenum">
              <a:rPr lang="en-US" smtClean="0">
                <a:solidFill>
                  <a:prstClr val="white">
                    <a:tint val="75000"/>
                  </a:prstClr>
                </a:solidFill>
              </a:rPr>
              <a:pPr/>
              <a:t>17</a:t>
            </a:fld>
            <a:endParaRPr lang="en-US">
              <a:solidFill>
                <a:prstClr val="white">
                  <a:tint val="75000"/>
                </a:prstClr>
              </a:solidFill>
            </a:endParaRPr>
          </a:p>
        </p:txBody>
      </p:sp>
      <p:cxnSp>
        <p:nvCxnSpPr>
          <p:cNvPr id="6" name="Straight Connector 5"/>
          <p:cNvCxnSpPr>
            <a:cxnSpLocks/>
          </p:cNvCxnSpPr>
          <p:nvPr/>
        </p:nvCxnSpPr>
        <p:spPr>
          <a:xfrm>
            <a:off x="152400" y="6324600"/>
            <a:ext cx="11887200" cy="0"/>
          </a:xfrm>
          <a:prstGeom prst="line">
            <a:avLst/>
          </a:prstGeom>
          <a:ln>
            <a:solidFill>
              <a:srgbClr val="FEBC2C"/>
            </a:solidFill>
          </a:ln>
        </p:spPr>
        <p:style>
          <a:lnRef idx="3">
            <a:schemeClr val="accent5"/>
          </a:lnRef>
          <a:fillRef idx="0">
            <a:schemeClr val="accent5"/>
          </a:fillRef>
          <a:effectRef idx="2">
            <a:schemeClr val="accent5"/>
          </a:effectRef>
          <a:fontRef idx="minor">
            <a:schemeClr val="tx1"/>
          </a:fontRef>
        </p:style>
      </p:cxn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591800" y="5562600"/>
            <a:ext cx="1167713" cy="6858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D9DA641E-2CEE-46EB-BE1A-7486525FA51E}"/>
              </a:ext>
            </a:extLst>
          </p:cNvPr>
          <p:cNvSpPr txBox="1">
            <a:spLocks noChangeArrowheads="1"/>
          </p:cNvSpPr>
          <p:nvPr/>
        </p:nvSpPr>
        <p:spPr bwMode="auto">
          <a:xfrm>
            <a:off x="566052" y="1289376"/>
            <a:ext cx="10210800" cy="6290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defRPr/>
            </a:pPr>
            <a:r>
              <a:rPr lang="en-US" altLang="en-US" sz="2600" dirty="0">
                <a:latin typeface="Times New Roman" panose="02020603050405020304" pitchFamily="18" charset="0"/>
                <a:cs typeface="Times New Roman" panose="02020603050405020304" pitchFamily="18" charset="0"/>
              </a:rPr>
              <a:t>Most likely see a decrease in licensed acreage. Majority of that acreage will be dedicated to grain and fiber where floral production will most likely fall in acreage.</a:t>
            </a:r>
          </a:p>
          <a:p>
            <a:pPr>
              <a:defRPr/>
            </a:pPr>
            <a:endParaRPr lang="en-US" altLang="en-US" sz="2600" dirty="0">
              <a:latin typeface="Times New Roman" panose="02020603050405020304" pitchFamily="18" charset="0"/>
              <a:cs typeface="Times New Roman" panose="02020603050405020304" pitchFamily="18" charset="0"/>
            </a:endParaRPr>
          </a:p>
          <a:p>
            <a:pPr>
              <a:defRPr/>
            </a:pPr>
            <a:endParaRPr lang="en-US" altLang="en-US" sz="2600" dirty="0">
              <a:latin typeface="Times New Roman" panose="02020603050405020304" pitchFamily="18" charset="0"/>
              <a:cs typeface="Times New Roman" panose="02020603050405020304" pitchFamily="18" charset="0"/>
            </a:endParaRPr>
          </a:p>
          <a:p>
            <a:pPr>
              <a:defRPr/>
            </a:pPr>
            <a:endParaRPr lang="en-US" altLang="en-US" sz="2600" dirty="0">
              <a:latin typeface="Times New Roman" panose="02020603050405020304" pitchFamily="18" charset="0"/>
              <a:cs typeface="Times New Roman" panose="02020603050405020304" pitchFamily="18" charset="0"/>
            </a:endParaRPr>
          </a:p>
          <a:p>
            <a:pPr>
              <a:defRPr/>
            </a:pPr>
            <a:endParaRPr lang="en-US" altLang="en-US" sz="2600" dirty="0">
              <a:latin typeface="Times New Roman" panose="02020603050405020304" pitchFamily="18" charset="0"/>
              <a:cs typeface="Times New Roman" panose="02020603050405020304" pitchFamily="18" charset="0"/>
            </a:endParaRPr>
          </a:p>
          <a:p>
            <a:pPr>
              <a:defRPr/>
            </a:pPr>
            <a:endParaRPr lang="en-US" altLang="en-US" sz="2600" dirty="0">
              <a:latin typeface="Times New Roman" panose="02020603050405020304" pitchFamily="18" charset="0"/>
              <a:cs typeface="Times New Roman" panose="02020603050405020304" pitchFamily="18" charset="0"/>
            </a:endParaRPr>
          </a:p>
          <a:p>
            <a:pPr marL="457200" lvl="1" indent="0">
              <a:buNone/>
              <a:defRPr/>
            </a:pPr>
            <a:endParaRPr lang="en-US" altLang="en-US" sz="2600" dirty="0">
              <a:latin typeface="Times New Roman" panose="02020603050405020304" pitchFamily="18" charset="0"/>
              <a:cs typeface="Times New Roman" panose="02020603050405020304" pitchFamily="18" charset="0"/>
            </a:endParaRPr>
          </a:p>
          <a:p>
            <a:pPr>
              <a:defRPr/>
            </a:pPr>
            <a:r>
              <a:rPr lang="en-US" altLang="en-US" sz="2600" dirty="0">
                <a:latin typeface="Times New Roman" panose="02020603050405020304" pitchFamily="18" charset="0"/>
                <a:cs typeface="Times New Roman" panose="02020603050405020304" pitchFamily="18" charset="0"/>
              </a:rPr>
              <a:t>In 2021, KDA received approximately 50% of all applications after the first week in March.</a:t>
            </a:r>
          </a:p>
          <a:p>
            <a:pPr lvl="1">
              <a:defRPr/>
            </a:pPr>
            <a:endParaRPr lang="en-US" altLang="en-US" sz="2200" dirty="0">
              <a:latin typeface="Times New Roman" panose="02020603050405020304" pitchFamily="18" charset="0"/>
              <a:cs typeface="Times New Roman" panose="02020603050405020304" pitchFamily="18" charset="0"/>
            </a:endParaRPr>
          </a:p>
          <a:p>
            <a:pPr lvl="2">
              <a:defRPr/>
            </a:pPr>
            <a:endParaRPr lang="en-US" altLang="en-US" sz="2200" dirty="0">
              <a:latin typeface="Times New Roman" panose="02020603050405020304" pitchFamily="18" charset="0"/>
              <a:cs typeface="Times New Roman" panose="02020603050405020304" pitchFamily="18" charset="0"/>
            </a:endParaRPr>
          </a:p>
          <a:p>
            <a:pPr>
              <a:defRPr/>
            </a:pPr>
            <a:endParaRPr lang="en-US" altLang="en-US" sz="2300" dirty="0">
              <a:latin typeface="Times New Roman" panose="02020603050405020304" pitchFamily="18"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B09FCE1F-C80E-4E75-91D2-5B8F74E3DCB4}"/>
              </a:ext>
            </a:extLst>
          </p:cNvPr>
          <p:cNvGraphicFramePr>
            <a:graphicFrameLocks noGrp="1"/>
          </p:cNvGraphicFramePr>
          <p:nvPr>
            <p:extLst>
              <p:ext uri="{D42A27DB-BD31-4B8C-83A1-F6EECF244321}">
                <p14:modId xmlns:p14="http://schemas.microsoft.com/office/powerpoint/2010/main" val="1043713766"/>
              </p:ext>
            </p:extLst>
          </p:nvPr>
        </p:nvGraphicFramePr>
        <p:xfrm>
          <a:off x="2503724" y="2590800"/>
          <a:ext cx="7162800" cy="2829299"/>
        </p:xfrm>
        <a:graphic>
          <a:graphicData uri="http://schemas.openxmlformats.org/drawingml/2006/table">
            <a:tbl>
              <a:tblPr firstRow="1" bandRow="1">
                <a:tableStyleId>{5C22544A-7EE6-4342-B048-85BDC9FD1C3A}</a:tableStyleId>
              </a:tblPr>
              <a:tblGrid>
                <a:gridCol w="4648200">
                  <a:extLst>
                    <a:ext uri="{9D8B030D-6E8A-4147-A177-3AD203B41FA5}">
                      <a16:colId xmlns:a16="http://schemas.microsoft.com/office/drawing/2014/main" val="1681414957"/>
                    </a:ext>
                  </a:extLst>
                </a:gridCol>
                <a:gridCol w="1066800">
                  <a:extLst>
                    <a:ext uri="{9D8B030D-6E8A-4147-A177-3AD203B41FA5}">
                      <a16:colId xmlns:a16="http://schemas.microsoft.com/office/drawing/2014/main" val="1517589330"/>
                    </a:ext>
                  </a:extLst>
                </a:gridCol>
                <a:gridCol w="1447800">
                  <a:extLst>
                    <a:ext uri="{9D8B030D-6E8A-4147-A177-3AD203B41FA5}">
                      <a16:colId xmlns:a16="http://schemas.microsoft.com/office/drawing/2014/main" val="1871140540"/>
                    </a:ext>
                  </a:extLst>
                </a:gridCol>
              </a:tblGrid>
              <a:tr h="673643">
                <a:tc>
                  <a:txBody>
                    <a:bodyPr/>
                    <a:lstStyle/>
                    <a:p>
                      <a:pPr algn="l"/>
                      <a:r>
                        <a:rPr lang="en-US" sz="2600" b="1" dirty="0">
                          <a:latin typeface="Times New Roman" panose="02020603050405020304" pitchFamily="18" charset="0"/>
                          <a:cs typeface="Times New Roman" panose="02020603050405020304" pitchFamily="18" charset="0"/>
                        </a:rPr>
                        <a:t>License Status as of 2/17/2022</a:t>
                      </a:r>
                    </a:p>
                  </a:txBody>
                  <a:tcPr marL="91435" marR="91435" marT="45719" marB="45719" anchor="ctr"/>
                </a:tc>
                <a:tc>
                  <a:txBody>
                    <a:bodyPr/>
                    <a:lstStyle/>
                    <a:p>
                      <a:pPr algn="ctr"/>
                      <a:r>
                        <a:rPr lang="en-US" sz="2600" b="1" dirty="0">
                          <a:latin typeface="Times New Roman" panose="02020603050405020304" pitchFamily="18" charset="0"/>
                          <a:cs typeface="Times New Roman" panose="02020603050405020304" pitchFamily="18" charset="0"/>
                        </a:rPr>
                        <a:t>Count</a:t>
                      </a:r>
                    </a:p>
                  </a:txBody>
                  <a:tcPr marL="91435" marR="91435" marT="45719" marB="45719" anchor="ctr"/>
                </a:tc>
                <a:tc>
                  <a:txBody>
                    <a:bodyPr/>
                    <a:lstStyle/>
                    <a:p>
                      <a:pPr algn="ctr"/>
                      <a:r>
                        <a:rPr lang="en-US" sz="2600" b="1" dirty="0">
                          <a:latin typeface="Times New Roman" panose="02020603050405020304" pitchFamily="18" charset="0"/>
                          <a:cs typeface="Times New Roman" panose="02020603050405020304" pitchFamily="18" charset="0"/>
                        </a:rPr>
                        <a:t>Acreage</a:t>
                      </a:r>
                    </a:p>
                  </a:txBody>
                  <a:tcPr marL="91435" marR="91435" marT="45719" marB="45719" anchor="ctr"/>
                </a:tc>
                <a:extLst>
                  <a:ext uri="{0D108BD9-81ED-4DB2-BD59-A6C34878D82A}">
                    <a16:rowId xmlns:a16="http://schemas.microsoft.com/office/drawing/2014/main" val="3730135493"/>
                  </a:ext>
                </a:extLst>
              </a:tr>
              <a:tr h="538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dirty="0">
                          <a:latin typeface="Times New Roman" panose="02020603050405020304" pitchFamily="18" charset="0"/>
                          <a:cs typeface="Times New Roman" panose="02020603050405020304" pitchFamily="18" charset="0"/>
                        </a:rPr>
                        <a:t>Complete No Background</a:t>
                      </a:r>
                    </a:p>
                  </a:txBody>
                  <a:tcPr marL="91435" marR="91435" marT="45719" marB="4571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b="0" dirty="0">
                          <a:latin typeface="Times New Roman" panose="02020603050405020304" pitchFamily="18" charset="0"/>
                          <a:cs typeface="Times New Roman" panose="02020603050405020304" pitchFamily="18" charset="0"/>
                        </a:rPr>
                        <a:t>1</a:t>
                      </a:r>
                    </a:p>
                  </a:txBody>
                  <a:tcPr marL="91435" marR="91435" marT="45719" marB="4571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b="0" dirty="0">
                          <a:latin typeface="Times New Roman" panose="02020603050405020304" pitchFamily="18" charset="0"/>
                          <a:cs typeface="Times New Roman" panose="02020603050405020304" pitchFamily="18" charset="0"/>
                        </a:rPr>
                        <a:t>24.25</a:t>
                      </a:r>
                    </a:p>
                  </a:txBody>
                  <a:tcPr marL="91435" marR="91435" marT="45719" marB="45719" anchor="ctr"/>
                </a:tc>
                <a:extLst>
                  <a:ext uri="{0D108BD9-81ED-4DB2-BD59-A6C34878D82A}">
                    <a16:rowId xmlns:a16="http://schemas.microsoft.com/office/drawing/2014/main" val="2076981326"/>
                  </a:ext>
                </a:extLst>
              </a:tr>
              <a:tr h="538914">
                <a:tc>
                  <a:txBody>
                    <a:bodyPr/>
                    <a:lstStyle/>
                    <a:p>
                      <a:r>
                        <a:rPr lang="en-US" sz="2600" dirty="0">
                          <a:latin typeface="Times New Roman" panose="02020603050405020304" pitchFamily="18" charset="0"/>
                          <a:cs typeface="Times New Roman" panose="02020603050405020304" pitchFamily="18" charset="0"/>
                        </a:rPr>
                        <a:t>Conditional Approval</a:t>
                      </a:r>
                    </a:p>
                  </a:txBody>
                  <a:tcPr marL="91435" marR="91435" marT="45719" marB="45719" anchor="ctr"/>
                </a:tc>
                <a:tc>
                  <a:txBody>
                    <a:bodyPr/>
                    <a:lstStyle/>
                    <a:p>
                      <a:pPr algn="ctr"/>
                      <a:r>
                        <a:rPr lang="en-US" sz="2600" dirty="0">
                          <a:latin typeface="Times New Roman" panose="02020603050405020304" pitchFamily="18" charset="0"/>
                          <a:cs typeface="Times New Roman" panose="02020603050405020304" pitchFamily="18" charset="0"/>
                        </a:rPr>
                        <a:t>2</a:t>
                      </a:r>
                    </a:p>
                  </a:txBody>
                  <a:tcPr marL="91435" marR="91435" marT="45719" marB="45719" anchor="ctr"/>
                </a:tc>
                <a:tc>
                  <a:txBody>
                    <a:bodyPr/>
                    <a:lstStyle/>
                    <a:p>
                      <a:pPr algn="ctr"/>
                      <a:r>
                        <a:rPr lang="en-US" sz="2600" dirty="0">
                          <a:latin typeface="Times New Roman" panose="02020603050405020304" pitchFamily="18" charset="0"/>
                          <a:cs typeface="Times New Roman" panose="02020603050405020304" pitchFamily="18" charset="0"/>
                        </a:rPr>
                        <a:t>1.22</a:t>
                      </a:r>
                    </a:p>
                  </a:txBody>
                  <a:tcPr marL="91435" marR="91435" marT="45719" marB="45719" anchor="ctr"/>
                </a:tc>
                <a:extLst>
                  <a:ext uri="{0D108BD9-81ED-4DB2-BD59-A6C34878D82A}">
                    <a16:rowId xmlns:a16="http://schemas.microsoft.com/office/drawing/2014/main" val="4188980438"/>
                  </a:ext>
                </a:extLst>
              </a:tr>
              <a:tr h="538914">
                <a:tc>
                  <a:txBody>
                    <a:bodyPr/>
                    <a:lstStyle/>
                    <a:p>
                      <a:r>
                        <a:rPr lang="en-US" sz="2600" dirty="0">
                          <a:latin typeface="Times New Roman" panose="02020603050405020304" pitchFamily="18" charset="0"/>
                          <a:cs typeface="Times New Roman" panose="02020603050405020304" pitchFamily="18" charset="0"/>
                        </a:rPr>
                        <a:t>Active- Licensed </a:t>
                      </a:r>
                    </a:p>
                  </a:txBody>
                  <a:tcPr marL="91435" marR="91435" marT="45719" marB="45719" anchor="ctr"/>
                </a:tc>
                <a:tc>
                  <a:txBody>
                    <a:bodyPr/>
                    <a:lstStyle/>
                    <a:p>
                      <a:pPr algn="ctr"/>
                      <a:r>
                        <a:rPr lang="en-US" sz="2600" dirty="0">
                          <a:latin typeface="Times New Roman" panose="02020603050405020304" pitchFamily="18" charset="0"/>
                          <a:cs typeface="Times New Roman" panose="02020603050405020304" pitchFamily="18" charset="0"/>
                        </a:rPr>
                        <a:t>24</a:t>
                      </a:r>
                    </a:p>
                  </a:txBody>
                  <a:tcPr marL="91435" marR="91435" marT="45719" marB="45719" anchor="ctr"/>
                </a:tc>
                <a:tc>
                  <a:txBody>
                    <a:bodyPr/>
                    <a:lstStyle/>
                    <a:p>
                      <a:pPr algn="ctr"/>
                      <a:r>
                        <a:rPr lang="en-US" sz="2600" dirty="0">
                          <a:latin typeface="Times New Roman" panose="02020603050405020304" pitchFamily="18" charset="0"/>
                          <a:cs typeface="Times New Roman" panose="02020603050405020304" pitchFamily="18" charset="0"/>
                        </a:rPr>
                        <a:t>364.24</a:t>
                      </a:r>
                    </a:p>
                  </a:txBody>
                  <a:tcPr marL="91435" marR="91435" marT="45719" marB="45719" anchor="ctr"/>
                </a:tc>
                <a:extLst>
                  <a:ext uri="{0D108BD9-81ED-4DB2-BD59-A6C34878D82A}">
                    <a16:rowId xmlns:a16="http://schemas.microsoft.com/office/drawing/2014/main" val="1260342075"/>
                  </a:ext>
                </a:extLst>
              </a:tr>
              <a:tr h="538914">
                <a:tc>
                  <a:txBody>
                    <a:bodyPr/>
                    <a:lstStyle/>
                    <a:p>
                      <a:r>
                        <a:rPr lang="en-US" sz="2600" b="1" dirty="0">
                          <a:latin typeface="Times New Roman" panose="02020603050405020304" pitchFamily="18" charset="0"/>
                          <a:cs typeface="Times New Roman" panose="02020603050405020304" pitchFamily="18" charset="0"/>
                        </a:rPr>
                        <a:t>Total</a:t>
                      </a:r>
                    </a:p>
                  </a:txBody>
                  <a:tcPr marL="91435" marR="91435" marT="45719" marB="45719" anchor="ctr"/>
                </a:tc>
                <a:tc>
                  <a:txBody>
                    <a:bodyPr/>
                    <a:lstStyle/>
                    <a:p>
                      <a:pPr algn="ctr"/>
                      <a:r>
                        <a:rPr lang="en-US" sz="2600" b="1" dirty="0">
                          <a:latin typeface="Times New Roman" panose="02020603050405020304" pitchFamily="18" charset="0"/>
                          <a:cs typeface="Times New Roman" panose="02020603050405020304" pitchFamily="18" charset="0"/>
                        </a:rPr>
                        <a:t>27</a:t>
                      </a:r>
                    </a:p>
                  </a:txBody>
                  <a:tcPr marL="91435" marR="91435" marT="45719" marB="45719" anchor="ctr"/>
                </a:tc>
                <a:tc>
                  <a:txBody>
                    <a:bodyPr/>
                    <a:lstStyle/>
                    <a:p>
                      <a:pPr algn="ctr"/>
                      <a:r>
                        <a:rPr lang="en-US" sz="2600" b="1" dirty="0">
                          <a:latin typeface="Times New Roman" panose="02020603050405020304" pitchFamily="18" charset="0"/>
                          <a:cs typeface="Times New Roman" panose="02020603050405020304" pitchFamily="18" charset="0"/>
                        </a:rPr>
                        <a:t>389.71</a:t>
                      </a:r>
                    </a:p>
                  </a:txBody>
                  <a:tcPr marL="91435" marR="91435" marT="45719" marB="45719" anchor="ctr"/>
                </a:tc>
                <a:extLst>
                  <a:ext uri="{0D108BD9-81ED-4DB2-BD59-A6C34878D82A}">
                    <a16:rowId xmlns:a16="http://schemas.microsoft.com/office/drawing/2014/main" val="1794741178"/>
                  </a:ext>
                </a:extLst>
              </a:tr>
            </a:tbl>
          </a:graphicData>
        </a:graphic>
      </p:graphicFrame>
    </p:spTree>
    <p:extLst>
      <p:ext uri="{BB962C8B-B14F-4D97-AF65-F5344CB8AC3E}">
        <p14:creationId xmlns:p14="http://schemas.microsoft.com/office/powerpoint/2010/main" val="1685898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742" y="239493"/>
            <a:ext cx="10363200" cy="838194"/>
          </a:xfrm>
        </p:spPr>
        <p:txBody>
          <a:bodyPr>
            <a:normAutofit fontScale="90000"/>
          </a:bodyPr>
          <a:lstStyle/>
          <a:p>
            <a:pPr algn="l"/>
            <a:r>
              <a:rPr lang="en-US" altLang="en-US" dirty="0">
                <a:latin typeface="Times New Roman" panose="02020603050405020304" pitchFamily="18" charset="0"/>
                <a:cs typeface="Times New Roman" panose="02020603050405020304" pitchFamily="18" charset="0"/>
              </a:rPr>
              <a:t>Hemp Budget Models- </a:t>
            </a:r>
            <a:r>
              <a:rPr lang="en-US" altLang="en-US" sz="4400" dirty="0">
                <a:latin typeface="Times New Roman" panose="02020603050405020304" pitchFamily="18" charset="0"/>
                <a:cs typeface="Times New Roman" panose="02020603050405020304" pitchFamily="18" charset="0"/>
              </a:rPr>
              <a:t>University of Kentucky</a:t>
            </a:r>
            <a:endParaRPr lang="en-US" dirty="0">
              <a:latin typeface="Times New Roman" panose="02020603050405020304" pitchFamily="18" charset="0"/>
              <a:cs typeface="Times New Roman" panose="02020603050405020304" pitchFamily="18" charset="0"/>
            </a:endParaRPr>
          </a:p>
        </p:txBody>
      </p:sp>
      <p:cxnSp>
        <p:nvCxnSpPr>
          <p:cNvPr id="4" name="Straight Connector 3"/>
          <p:cNvCxnSpPr>
            <a:cxnSpLocks/>
          </p:cNvCxnSpPr>
          <p:nvPr/>
        </p:nvCxnSpPr>
        <p:spPr>
          <a:xfrm>
            <a:off x="152400" y="1066800"/>
            <a:ext cx="11887200" cy="0"/>
          </a:xfrm>
          <a:prstGeom prst="line">
            <a:avLst/>
          </a:prstGeom>
          <a:ln>
            <a:solidFill>
              <a:srgbClr val="FEBC2C"/>
            </a:solidFill>
          </a:ln>
        </p:spPr>
        <p:style>
          <a:lnRef idx="3">
            <a:schemeClr val="accent5"/>
          </a:lnRef>
          <a:fillRef idx="0">
            <a:schemeClr val="accent5"/>
          </a:fillRef>
          <a:effectRef idx="2">
            <a:schemeClr val="accent5"/>
          </a:effectRef>
          <a:fontRef idx="minor">
            <a:schemeClr val="tx1"/>
          </a:fontRef>
        </p:style>
      </p:cxnSp>
      <p:sp>
        <p:nvSpPr>
          <p:cNvPr id="5" name="Slide Number Placeholder 4"/>
          <p:cNvSpPr>
            <a:spLocks noGrp="1"/>
          </p:cNvSpPr>
          <p:nvPr>
            <p:ph type="sldNum" sz="quarter" idx="12"/>
          </p:nvPr>
        </p:nvSpPr>
        <p:spPr/>
        <p:txBody>
          <a:bodyPr/>
          <a:lstStyle/>
          <a:p>
            <a:fld id="{2639A8D3-5C01-4A1A-AF34-64943B30133F}" type="slidenum">
              <a:rPr lang="en-US" smtClean="0">
                <a:solidFill>
                  <a:prstClr val="white">
                    <a:tint val="75000"/>
                  </a:prstClr>
                </a:solidFill>
              </a:rPr>
              <a:pPr/>
              <a:t>18</a:t>
            </a:fld>
            <a:endParaRPr lang="en-US">
              <a:solidFill>
                <a:prstClr val="white">
                  <a:tint val="75000"/>
                </a:prstClr>
              </a:solidFill>
            </a:endParaRPr>
          </a:p>
        </p:txBody>
      </p:sp>
      <p:cxnSp>
        <p:nvCxnSpPr>
          <p:cNvPr id="6" name="Straight Connector 5"/>
          <p:cNvCxnSpPr>
            <a:cxnSpLocks/>
          </p:cNvCxnSpPr>
          <p:nvPr/>
        </p:nvCxnSpPr>
        <p:spPr>
          <a:xfrm>
            <a:off x="152400" y="6324600"/>
            <a:ext cx="11887200" cy="0"/>
          </a:xfrm>
          <a:prstGeom prst="line">
            <a:avLst/>
          </a:prstGeom>
          <a:ln>
            <a:solidFill>
              <a:srgbClr val="FEBC2C"/>
            </a:solidFill>
          </a:ln>
        </p:spPr>
        <p:style>
          <a:lnRef idx="3">
            <a:schemeClr val="accent5"/>
          </a:lnRef>
          <a:fillRef idx="0">
            <a:schemeClr val="accent5"/>
          </a:fillRef>
          <a:effectRef idx="2">
            <a:schemeClr val="accent5"/>
          </a:effectRef>
          <a:fontRef idx="minor">
            <a:schemeClr val="tx1"/>
          </a:fontRef>
        </p:style>
      </p:cxn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591800" y="5562600"/>
            <a:ext cx="1167713" cy="6858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E613E47B-CC42-4B2C-BA83-CF1F6D5777CF}"/>
              </a:ext>
            </a:extLst>
          </p:cNvPr>
          <p:cNvSpPr txBox="1">
            <a:spLocks noChangeArrowheads="1"/>
          </p:cNvSpPr>
          <p:nvPr/>
        </p:nvSpPr>
        <p:spPr bwMode="auto">
          <a:xfrm>
            <a:off x="718456" y="1284514"/>
            <a:ext cx="6121400" cy="625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defRPr/>
            </a:pPr>
            <a:r>
              <a:rPr lang="en-US" dirty="0">
                <a:latin typeface="Times New Roman" panose="02020603050405020304" pitchFamily="18" charset="0"/>
                <a:cs typeface="Times New Roman" panose="02020603050405020304" pitchFamily="18" charset="0"/>
              </a:rPr>
              <a:t>Hemp &amp; Enterprise Budget Model </a:t>
            </a:r>
            <a:r>
              <a:rPr lang="en-US" sz="2000" dirty="0">
                <a:latin typeface="Times New Roman" panose="02020603050405020304" pitchFamily="18" charset="0"/>
                <a:cs typeface="Times New Roman" panose="02020603050405020304" pitchFamily="18" charset="0"/>
              </a:rPr>
              <a:t>hemp.ca.uky.edu/grower%20resources</a:t>
            </a:r>
            <a:endParaRPr lang="en-US" dirty="0">
              <a:latin typeface="Times New Roman" panose="02020603050405020304" pitchFamily="18" charset="0"/>
              <a:cs typeface="Times New Roman" panose="02020603050405020304" pitchFamily="18" charset="0"/>
            </a:endParaRPr>
          </a:p>
          <a:p>
            <a:pPr lvl="1">
              <a:defRPr/>
            </a:pPr>
            <a:r>
              <a:rPr lang="en-US" b="1" dirty="0">
                <a:latin typeface="Times New Roman" panose="02020603050405020304" pitchFamily="18" charset="0"/>
                <a:cs typeface="Times New Roman" panose="02020603050405020304" pitchFamily="18" charset="0"/>
              </a:rPr>
              <a:t>Hemp Grain</a:t>
            </a:r>
          </a:p>
          <a:p>
            <a:pPr lvl="1">
              <a:defRPr/>
            </a:pPr>
            <a:r>
              <a:rPr lang="en-US" b="1" dirty="0">
                <a:latin typeface="Times New Roman" panose="02020603050405020304" pitchFamily="18" charset="0"/>
                <a:cs typeface="Times New Roman" panose="02020603050405020304" pitchFamily="18" charset="0"/>
              </a:rPr>
              <a:t>Hemp Fiber</a:t>
            </a:r>
          </a:p>
          <a:p>
            <a:pPr lvl="1">
              <a:defRPr/>
            </a:pPr>
            <a:r>
              <a:rPr lang="en-US" dirty="0">
                <a:latin typeface="Times New Roman" panose="02020603050405020304" pitchFamily="18" charset="0"/>
                <a:cs typeface="Times New Roman" panose="02020603050405020304" pitchFamily="18" charset="0"/>
              </a:rPr>
              <a:t>CBD Row Crop Grain Harvested</a:t>
            </a:r>
          </a:p>
          <a:p>
            <a:pPr lvl="1">
              <a:defRPr/>
            </a:pPr>
            <a:r>
              <a:rPr lang="en-US" dirty="0">
                <a:latin typeface="Times New Roman" panose="02020603050405020304" pitchFamily="18" charset="0"/>
                <a:cs typeface="Times New Roman" panose="02020603050405020304" pitchFamily="18" charset="0"/>
              </a:rPr>
              <a:t>CBD Row Crop NO Grain</a:t>
            </a:r>
          </a:p>
          <a:p>
            <a:pPr lvl="1">
              <a:defRPr/>
            </a:pPr>
            <a:r>
              <a:rPr lang="en-US" b="1" dirty="0">
                <a:latin typeface="Times New Roman" panose="02020603050405020304" pitchFamily="18" charset="0"/>
                <a:cs typeface="Times New Roman" panose="02020603050405020304" pitchFamily="18" charset="0"/>
              </a:rPr>
              <a:t>CBD Tobacco Model/Bare Ground Model</a:t>
            </a:r>
          </a:p>
          <a:p>
            <a:pPr lvl="1">
              <a:defRPr/>
            </a:pPr>
            <a:r>
              <a:rPr lang="en-US" b="1" dirty="0">
                <a:latin typeface="Times New Roman" panose="02020603050405020304" pitchFamily="18" charset="0"/>
                <a:cs typeface="Times New Roman" panose="02020603050405020304" pitchFamily="18" charset="0"/>
              </a:rPr>
              <a:t>CBD </a:t>
            </a:r>
            <a:r>
              <a:rPr lang="en-US" b="1" dirty="0" err="1">
                <a:latin typeface="Times New Roman" panose="02020603050405020304" pitchFamily="18" charset="0"/>
                <a:cs typeface="Times New Roman" panose="02020603050405020304" pitchFamily="18" charset="0"/>
              </a:rPr>
              <a:t>Plasticulture</a:t>
            </a:r>
            <a:r>
              <a:rPr lang="en-US" b="1" dirty="0">
                <a:latin typeface="Times New Roman" panose="02020603050405020304" pitchFamily="18" charset="0"/>
                <a:cs typeface="Times New Roman" panose="02020603050405020304" pitchFamily="18" charset="0"/>
              </a:rPr>
              <a:t> Model</a:t>
            </a:r>
          </a:p>
          <a:p>
            <a:pPr lvl="2">
              <a:defRPr/>
            </a:pPr>
            <a:endParaRPr lang="en-US" altLang="en-US" sz="2200" dirty="0">
              <a:latin typeface="Times New Roman" panose="02020603050405020304" pitchFamily="18" charset="0"/>
              <a:cs typeface="Times New Roman" panose="02020603050405020304" pitchFamily="18" charset="0"/>
            </a:endParaRPr>
          </a:p>
          <a:p>
            <a:pPr lvl="1">
              <a:defRPr/>
            </a:pPr>
            <a:endParaRPr lang="en-US" altLang="en-US" sz="2200" dirty="0">
              <a:latin typeface="Times New Roman" panose="02020603050405020304" pitchFamily="18" charset="0"/>
              <a:cs typeface="Times New Roman" panose="02020603050405020304" pitchFamily="18" charset="0"/>
            </a:endParaRPr>
          </a:p>
          <a:p>
            <a:pPr lvl="2">
              <a:defRPr/>
            </a:pPr>
            <a:endParaRPr lang="en-US" altLang="en-US" sz="2200" dirty="0">
              <a:latin typeface="Times New Roman" panose="02020603050405020304" pitchFamily="18" charset="0"/>
              <a:cs typeface="Times New Roman" panose="02020603050405020304" pitchFamily="18" charset="0"/>
            </a:endParaRPr>
          </a:p>
          <a:p>
            <a:pPr>
              <a:defRPr/>
            </a:pPr>
            <a:endParaRPr lang="en-US" altLang="en-US" sz="23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D6079F80-65CE-4EDC-B4F2-6DE2A1E616EF}"/>
              </a:ext>
            </a:extLst>
          </p:cNvPr>
          <p:cNvSpPr txBox="1"/>
          <p:nvPr/>
        </p:nvSpPr>
        <p:spPr>
          <a:xfrm>
            <a:off x="152400" y="6332958"/>
            <a:ext cx="7696200" cy="276999"/>
          </a:xfrm>
          <a:prstGeom prst="rect">
            <a:avLst/>
          </a:prstGeom>
          <a:noFill/>
        </p:spPr>
        <p:txBody>
          <a:bodyPr wrap="square">
            <a:spAutoFit/>
          </a:bodyPr>
          <a:lstStyle/>
          <a:p>
            <a:pPr marL="0" indent="0">
              <a:buFont typeface="Arial" panose="020B0604020202020204" pitchFamily="34" charset="0"/>
              <a:buNone/>
              <a:defRPr/>
            </a:pPr>
            <a:r>
              <a:rPr lang="en-US" sz="1200" dirty="0">
                <a:latin typeface="Times New Roman" panose="02020603050405020304" pitchFamily="18" charset="0"/>
                <a:cs typeface="Times New Roman" panose="02020603050405020304" pitchFamily="18" charset="0"/>
              </a:rPr>
              <a:t>S1084 Virtual Meeting. Dr. Tyler Mark. University of Kentucky Agriculture Economics. Presented 02/17/2022 </a:t>
            </a:r>
          </a:p>
        </p:txBody>
      </p:sp>
      <p:pic>
        <p:nvPicPr>
          <p:cNvPr id="12" name="Picture 11">
            <a:extLst>
              <a:ext uri="{FF2B5EF4-FFF2-40B4-BE49-F238E27FC236}">
                <a16:creationId xmlns:a16="http://schemas.microsoft.com/office/drawing/2014/main" id="{78BA1EFB-8087-4BDC-BFE8-89A0558A0304}"/>
              </a:ext>
            </a:extLst>
          </p:cNvPr>
          <p:cNvPicPr>
            <a:picLocks noChangeAspect="1"/>
          </p:cNvPicPr>
          <p:nvPr/>
        </p:nvPicPr>
        <p:blipFill rotWithShape="1">
          <a:blip r:embed="rId4"/>
          <a:srcRect l="50000" t="27771" r="5000" b="10660"/>
          <a:stretch/>
        </p:blipFill>
        <p:spPr>
          <a:xfrm>
            <a:off x="7037335" y="4094079"/>
            <a:ext cx="3400530" cy="2616324"/>
          </a:xfrm>
          <a:prstGeom prst="rect">
            <a:avLst/>
          </a:prstGeom>
        </p:spPr>
      </p:pic>
      <p:pic>
        <p:nvPicPr>
          <p:cNvPr id="13" name="Picture 12">
            <a:extLst>
              <a:ext uri="{FF2B5EF4-FFF2-40B4-BE49-F238E27FC236}">
                <a16:creationId xmlns:a16="http://schemas.microsoft.com/office/drawing/2014/main" id="{4A974F8D-65E5-424D-99E4-82A87BF94F08}"/>
              </a:ext>
            </a:extLst>
          </p:cNvPr>
          <p:cNvPicPr>
            <a:picLocks noChangeAspect="1"/>
          </p:cNvPicPr>
          <p:nvPr/>
        </p:nvPicPr>
        <p:blipFill rotWithShape="1">
          <a:blip r:embed="rId5"/>
          <a:srcRect l="46746" t="17778" r="1" b="1017"/>
          <a:stretch/>
        </p:blipFill>
        <p:spPr>
          <a:xfrm>
            <a:off x="7037335" y="1133720"/>
            <a:ext cx="3400530" cy="2934699"/>
          </a:xfrm>
          <a:prstGeom prst="rect">
            <a:avLst/>
          </a:prstGeom>
        </p:spPr>
      </p:pic>
      <p:sp>
        <p:nvSpPr>
          <p:cNvPr id="14" name="Rectangle 13">
            <a:extLst>
              <a:ext uri="{FF2B5EF4-FFF2-40B4-BE49-F238E27FC236}">
                <a16:creationId xmlns:a16="http://schemas.microsoft.com/office/drawing/2014/main" id="{3D9FBCD9-B462-42C0-AE00-B157843C26B5}"/>
              </a:ext>
            </a:extLst>
          </p:cNvPr>
          <p:cNvSpPr/>
          <p:nvPr/>
        </p:nvSpPr>
        <p:spPr>
          <a:xfrm>
            <a:off x="7037334" y="3641774"/>
            <a:ext cx="3400530" cy="40472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a:extLst>
              <a:ext uri="{FF2B5EF4-FFF2-40B4-BE49-F238E27FC236}">
                <a16:creationId xmlns:a16="http://schemas.microsoft.com/office/drawing/2014/main" id="{E87B9B6A-444A-455B-91A6-A51EE41C2288}"/>
              </a:ext>
            </a:extLst>
          </p:cNvPr>
          <p:cNvSpPr/>
          <p:nvPr/>
        </p:nvSpPr>
        <p:spPr>
          <a:xfrm>
            <a:off x="7037334" y="6300865"/>
            <a:ext cx="3400530" cy="40472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060759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082" y="210281"/>
            <a:ext cx="10363200" cy="838194"/>
          </a:xfrm>
        </p:spPr>
        <p:txBody>
          <a:bodyPr>
            <a:normAutofit fontScale="90000"/>
          </a:bodyPr>
          <a:lstStyle/>
          <a:p>
            <a:pPr algn="l">
              <a:spcAft>
                <a:spcPts val="600"/>
              </a:spcAft>
              <a:defRPr/>
            </a:pPr>
            <a:r>
              <a:rPr lang="en-US" dirty="0">
                <a:latin typeface="Times New Roman" panose="02020603050405020304" pitchFamily="18" charset="0"/>
                <a:cs typeface="Times New Roman" panose="02020603050405020304" pitchFamily="18" charset="0"/>
              </a:rPr>
              <a:t>KDA Hemp Producer Contacts and </a:t>
            </a:r>
            <a:r>
              <a:rPr lang="en-US" sz="4400" dirty="0">
                <a:latin typeface="Times New Roman" panose="02020603050405020304" pitchFamily="18" charset="0"/>
                <a:cs typeface="Times New Roman" panose="02020603050405020304" pitchFamily="18" charset="0"/>
              </a:rPr>
              <a:t>Resources</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4" name="Straight Connector 3"/>
          <p:cNvCxnSpPr>
            <a:cxnSpLocks/>
          </p:cNvCxnSpPr>
          <p:nvPr/>
        </p:nvCxnSpPr>
        <p:spPr>
          <a:xfrm>
            <a:off x="152400" y="1066800"/>
            <a:ext cx="11887200" cy="0"/>
          </a:xfrm>
          <a:prstGeom prst="line">
            <a:avLst/>
          </a:prstGeom>
          <a:ln>
            <a:solidFill>
              <a:srgbClr val="FEBC2C"/>
            </a:solidFill>
          </a:ln>
        </p:spPr>
        <p:style>
          <a:lnRef idx="3">
            <a:schemeClr val="accent5"/>
          </a:lnRef>
          <a:fillRef idx="0">
            <a:schemeClr val="accent5"/>
          </a:fillRef>
          <a:effectRef idx="2">
            <a:schemeClr val="accent5"/>
          </a:effectRef>
          <a:fontRef idx="minor">
            <a:schemeClr val="tx1"/>
          </a:fontRef>
        </p:style>
      </p:cxnSp>
      <p:sp>
        <p:nvSpPr>
          <p:cNvPr id="5" name="Slide Number Placeholder 4"/>
          <p:cNvSpPr>
            <a:spLocks noGrp="1"/>
          </p:cNvSpPr>
          <p:nvPr>
            <p:ph type="sldNum" sz="quarter" idx="12"/>
          </p:nvPr>
        </p:nvSpPr>
        <p:spPr/>
        <p:txBody>
          <a:bodyPr/>
          <a:lstStyle/>
          <a:p>
            <a:fld id="{2639A8D3-5C01-4A1A-AF34-64943B30133F}" type="slidenum">
              <a:rPr lang="en-US" smtClean="0">
                <a:solidFill>
                  <a:prstClr val="white">
                    <a:tint val="75000"/>
                  </a:prstClr>
                </a:solidFill>
              </a:rPr>
              <a:pPr/>
              <a:t>19</a:t>
            </a:fld>
            <a:endParaRPr lang="en-US">
              <a:solidFill>
                <a:prstClr val="white">
                  <a:tint val="75000"/>
                </a:prstClr>
              </a:solidFill>
            </a:endParaRPr>
          </a:p>
        </p:txBody>
      </p:sp>
      <p:cxnSp>
        <p:nvCxnSpPr>
          <p:cNvPr id="6" name="Straight Connector 5"/>
          <p:cNvCxnSpPr>
            <a:cxnSpLocks/>
          </p:cNvCxnSpPr>
          <p:nvPr/>
        </p:nvCxnSpPr>
        <p:spPr>
          <a:xfrm>
            <a:off x="152400" y="6324600"/>
            <a:ext cx="11887200" cy="0"/>
          </a:xfrm>
          <a:prstGeom prst="line">
            <a:avLst/>
          </a:prstGeom>
          <a:ln>
            <a:solidFill>
              <a:srgbClr val="FEBC2C"/>
            </a:solidFill>
          </a:ln>
        </p:spPr>
        <p:style>
          <a:lnRef idx="3">
            <a:schemeClr val="accent5"/>
          </a:lnRef>
          <a:fillRef idx="0">
            <a:schemeClr val="accent5"/>
          </a:fillRef>
          <a:effectRef idx="2">
            <a:schemeClr val="accent5"/>
          </a:effectRef>
          <a:fontRef idx="minor">
            <a:schemeClr val="tx1"/>
          </a:fontRef>
        </p:style>
      </p:cxn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591800" y="5562600"/>
            <a:ext cx="1167713" cy="68580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D90C7C48-9B35-47AF-8AB4-7FBAEB562F42}"/>
              </a:ext>
            </a:extLst>
          </p:cNvPr>
          <p:cNvSpPr txBox="1">
            <a:spLocks/>
          </p:cNvSpPr>
          <p:nvPr/>
        </p:nvSpPr>
        <p:spPr>
          <a:xfrm>
            <a:off x="498231" y="1342291"/>
            <a:ext cx="11226113"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600"/>
              </a:spcAft>
              <a:defRPr/>
            </a:pPr>
            <a:endParaRPr lang="en-US" sz="1100" dirty="0">
              <a:latin typeface="Times New Roman" panose="020206030504050203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01E70CC3-221F-4F97-8254-E7A1EE1D5F4B}"/>
              </a:ext>
            </a:extLst>
          </p:cNvPr>
          <p:cNvSpPr txBox="1">
            <a:spLocks noChangeArrowheads="1"/>
          </p:cNvSpPr>
          <p:nvPr/>
        </p:nvSpPr>
        <p:spPr>
          <a:xfrm>
            <a:off x="609599" y="989746"/>
            <a:ext cx="10591802" cy="12033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altLang="en-US" sz="3600" i="1" dirty="0">
              <a:latin typeface="Times New Roman" panose="02020603050405020304" pitchFamily="18" charset="0"/>
              <a:cs typeface="Times New Roman" panose="02020603050405020304" pitchFamily="18" charset="0"/>
            </a:endParaRPr>
          </a:p>
        </p:txBody>
      </p:sp>
      <p:sp>
        <p:nvSpPr>
          <p:cNvPr id="11" name="Content Placeholder 2">
            <a:extLst>
              <a:ext uri="{FF2B5EF4-FFF2-40B4-BE49-F238E27FC236}">
                <a16:creationId xmlns:a16="http://schemas.microsoft.com/office/drawing/2014/main" id="{FB95D1E5-EC21-4838-807C-2B9489093C0C}"/>
              </a:ext>
            </a:extLst>
          </p:cNvPr>
          <p:cNvSpPr txBox="1">
            <a:spLocks/>
          </p:cNvSpPr>
          <p:nvPr/>
        </p:nvSpPr>
        <p:spPr>
          <a:xfrm>
            <a:off x="609599" y="1217609"/>
            <a:ext cx="11049002" cy="50276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600"/>
              </a:spcAft>
              <a:buNone/>
              <a:defRPr/>
            </a:pPr>
            <a:r>
              <a:rPr lang="en-US" sz="2900" dirty="0">
                <a:latin typeface="Times New Roman" panose="02020603050405020304" pitchFamily="18" charset="0"/>
                <a:cs typeface="Times New Roman" panose="02020603050405020304" pitchFamily="18" charset="0"/>
              </a:rPr>
              <a:t>Industrial Hemp Homepage: agriculture.ks.gov/</a:t>
            </a:r>
            <a:r>
              <a:rPr lang="en-US" sz="2900" dirty="0" err="1">
                <a:latin typeface="Times New Roman" panose="02020603050405020304" pitchFamily="18" charset="0"/>
                <a:cs typeface="Times New Roman" panose="02020603050405020304" pitchFamily="18" charset="0"/>
              </a:rPr>
              <a:t>industrialhemp</a:t>
            </a:r>
            <a:endParaRPr lang="en-US" sz="2900"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defRPr/>
            </a:pPr>
            <a:endParaRPr lang="en-US" sz="2200"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A029E344-07BF-4FFD-87FB-284FAAD33130}"/>
              </a:ext>
            </a:extLst>
          </p:cNvPr>
          <p:cNvPicPr>
            <a:picLocks noChangeAspect="1"/>
          </p:cNvPicPr>
          <p:nvPr/>
        </p:nvPicPr>
        <p:blipFill>
          <a:blip r:embed="rId4"/>
          <a:stretch>
            <a:fillRect/>
          </a:stretch>
        </p:blipFill>
        <p:spPr>
          <a:xfrm>
            <a:off x="612154" y="1748741"/>
            <a:ext cx="7211898" cy="4462243"/>
          </a:xfrm>
          <a:prstGeom prst="rect">
            <a:avLst/>
          </a:prstGeom>
        </p:spPr>
      </p:pic>
      <p:sp>
        <p:nvSpPr>
          <p:cNvPr id="21" name="Rectangle 20">
            <a:extLst>
              <a:ext uri="{FF2B5EF4-FFF2-40B4-BE49-F238E27FC236}">
                <a16:creationId xmlns:a16="http://schemas.microsoft.com/office/drawing/2014/main" id="{DEC4FF76-0485-4615-9776-4A35734FABF6}"/>
              </a:ext>
            </a:extLst>
          </p:cNvPr>
          <p:cNvSpPr/>
          <p:nvPr/>
        </p:nvSpPr>
        <p:spPr>
          <a:xfrm>
            <a:off x="636703" y="3027978"/>
            <a:ext cx="1752600" cy="157651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0884BEE7-718A-4D63-B67F-5880050BACC7}"/>
              </a:ext>
            </a:extLst>
          </p:cNvPr>
          <p:cNvSpPr txBox="1">
            <a:spLocks/>
          </p:cNvSpPr>
          <p:nvPr/>
        </p:nvSpPr>
        <p:spPr>
          <a:xfrm>
            <a:off x="7824052" y="2627826"/>
            <a:ext cx="4329818" cy="3464606"/>
          </a:xfrm>
          <a:prstGeom prst="rect">
            <a:avLst/>
          </a:prstGeom>
        </p:spPr>
        <p:txBody>
          <a:bodyPr>
            <a:no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000" cap="none" dirty="0">
                <a:solidFill>
                  <a:schemeClr val="tx1"/>
                </a:solidFill>
                <a:latin typeface="Times New Roman" panose="02020603050405020304" pitchFamily="18" charset="0"/>
                <a:cs typeface="Times New Roman" panose="02020603050405020304" pitchFamily="18" charset="0"/>
              </a:rPr>
              <a:t>Kansas Department of Agriculture</a:t>
            </a:r>
          </a:p>
          <a:p>
            <a:pPr algn="ctr"/>
            <a:r>
              <a:rPr lang="en-US" sz="2000" cap="none" dirty="0">
                <a:solidFill>
                  <a:schemeClr val="tx1"/>
                </a:solidFill>
                <a:latin typeface="Times New Roman" panose="02020603050405020304" pitchFamily="18" charset="0"/>
                <a:cs typeface="Times New Roman" panose="02020603050405020304" pitchFamily="18" charset="0"/>
              </a:rPr>
              <a:t>Commercial Industrial Hemp Program</a:t>
            </a:r>
          </a:p>
          <a:p>
            <a:pPr algn="ctr"/>
            <a:endParaRPr lang="en-US" sz="2000" cap="none" dirty="0">
              <a:solidFill>
                <a:schemeClr val="tx1"/>
              </a:solidFill>
              <a:latin typeface="Times New Roman" panose="02020603050405020304" pitchFamily="18" charset="0"/>
              <a:cs typeface="Times New Roman" panose="02020603050405020304" pitchFamily="18" charset="0"/>
            </a:endParaRPr>
          </a:p>
          <a:p>
            <a:pPr algn="ctr"/>
            <a:r>
              <a:rPr lang="en-US" sz="2000" cap="none" dirty="0">
                <a:solidFill>
                  <a:schemeClr val="tx1"/>
                </a:solidFill>
                <a:latin typeface="Times New Roman" panose="02020603050405020304" pitchFamily="18" charset="0"/>
                <a:cs typeface="Times New Roman" panose="02020603050405020304" pitchFamily="18" charset="0"/>
              </a:rPr>
              <a:t>1320 Research Park Drive</a:t>
            </a:r>
          </a:p>
          <a:p>
            <a:pPr algn="ctr"/>
            <a:r>
              <a:rPr lang="en-US" sz="2000" cap="none" dirty="0">
                <a:solidFill>
                  <a:schemeClr val="tx1"/>
                </a:solidFill>
                <a:latin typeface="Times New Roman" panose="02020603050405020304" pitchFamily="18" charset="0"/>
                <a:cs typeface="Times New Roman" panose="02020603050405020304" pitchFamily="18" charset="0"/>
              </a:rPr>
              <a:t>Manhattan, KS 66502</a:t>
            </a:r>
          </a:p>
          <a:p>
            <a:pPr algn="ctr"/>
            <a:endParaRPr lang="en-US" sz="2000" cap="none" dirty="0">
              <a:solidFill>
                <a:schemeClr val="tx1"/>
              </a:solidFill>
              <a:latin typeface="Times New Roman" panose="02020603050405020304" pitchFamily="18" charset="0"/>
              <a:cs typeface="Times New Roman" panose="02020603050405020304" pitchFamily="18" charset="0"/>
            </a:endParaRPr>
          </a:p>
          <a:p>
            <a:pPr algn="ctr"/>
            <a:r>
              <a:rPr lang="en-US" sz="2000" cap="none" dirty="0">
                <a:solidFill>
                  <a:schemeClr val="tx1"/>
                </a:solidFill>
                <a:latin typeface="Times New Roman" panose="02020603050405020304" pitchFamily="18" charset="0"/>
                <a:cs typeface="Times New Roman" panose="02020603050405020304" pitchFamily="18" charset="0"/>
              </a:rPr>
              <a:t>kda.industrialhemp@ks.gov</a:t>
            </a:r>
          </a:p>
          <a:p>
            <a:pPr algn="ctr"/>
            <a:r>
              <a:rPr lang="en-US" sz="2000" cap="none" dirty="0">
                <a:solidFill>
                  <a:schemeClr val="tx1"/>
                </a:solidFill>
                <a:latin typeface="Times New Roman" panose="02020603050405020304" pitchFamily="18" charset="0"/>
                <a:cs typeface="Times New Roman" panose="02020603050405020304" pitchFamily="18" charset="0"/>
              </a:rPr>
              <a:t>785-654-6789</a:t>
            </a:r>
          </a:p>
          <a:p>
            <a:pPr algn="ctr">
              <a:lnSpc>
                <a:spcPct val="150000"/>
              </a:lnSpc>
            </a:pPr>
            <a:endParaRPr lang="en-US" sz="2000" cap="none"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0095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7623"/>
            <a:ext cx="10363200" cy="838194"/>
          </a:xfrm>
        </p:spPr>
        <p:txBody>
          <a:bodyPr>
            <a:normAutofit/>
          </a:bodyPr>
          <a:lstStyle/>
          <a:p>
            <a:pPr algn="l"/>
            <a:r>
              <a:rPr lang="en-US" altLang="en-US" sz="4400" dirty="0">
                <a:latin typeface="Times New Roman" panose="02020603050405020304" pitchFamily="18" charset="0"/>
                <a:cs typeface="Times New Roman" panose="02020603050405020304" pitchFamily="18" charset="0"/>
              </a:rPr>
              <a:t>How is hemp regulated in Kansas?</a:t>
            </a:r>
            <a:endParaRPr lang="en-US" dirty="0">
              <a:latin typeface="Times New Roman" panose="02020603050405020304" pitchFamily="18" charset="0"/>
              <a:cs typeface="Times New Roman" panose="02020603050405020304" pitchFamily="18" charset="0"/>
            </a:endParaRPr>
          </a:p>
        </p:txBody>
      </p:sp>
      <p:cxnSp>
        <p:nvCxnSpPr>
          <p:cNvPr id="4" name="Straight Connector 3"/>
          <p:cNvCxnSpPr>
            <a:cxnSpLocks/>
          </p:cNvCxnSpPr>
          <p:nvPr/>
        </p:nvCxnSpPr>
        <p:spPr>
          <a:xfrm>
            <a:off x="152400" y="1066800"/>
            <a:ext cx="11887200" cy="0"/>
          </a:xfrm>
          <a:prstGeom prst="line">
            <a:avLst/>
          </a:prstGeom>
          <a:ln>
            <a:solidFill>
              <a:srgbClr val="FEBC2C"/>
            </a:solidFill>
          </a:ln>
        </p:spPr>
        <p:style>
          <a:lnRef idx="3">
            <a:schemeClr val="accent5"/>
          </a:lnRef>
          <a:fillRef idx="0">
            <a:schemeClr val="accent5"/>
          </a:fillRef>
          <a:effectRef idx="2">
            <a:schemeClr val="accent5"/>
          </a:effectRef>
          <a:fontRef idx="minor">
            <a:schemeClr val="tx1"/>
          </a:fontRef>
        </p:style>
      </p:cxnSp>
      <p:sp>
        <p:nvSpPr>
          <p:cNvPr id="5" name="Slide Number Placeholder 4"/>
          <p:cNvSpPr>
            <a:spLocks noGrp="1"/>
          </p:cNvSpPr>
          <p:nvPr>
            <p:ph type="sldNum" sz="quarter" idx="12"/>
          </p:nvPr>
        </p:nvSpPr>
        <p:spPr/>
        <p:txBody>
          <a:bodyPr/>
          <a:lstStyle/>
          <a:p>
            <a:fld id="{2639A8D3-5C01-4A1A-AF34-64943B30133F}" type="slidenum">
              <a:rPr lang="en-US" smtClean="0">
                <a:solidFill>
                  <a:prstClr val="white">
                    <a:tint val="75000"/>
                  </a:prstClr>
                </a:solidFill>
              </a:rPr>
              <a:pPr/>
              <a:t>2</a:t>
            </a:fld>
            <a:endParaRPr lang="en-US">
              <a:solidFill>
                <a:prstClr val="white">
                  <a:tint val="75000"/>
                </a:prstClr>
              </a:solidFill>
            </a:endParaRPr>
          </a:p>
        </p:txBody>
      </p:sp>
      <p:cxnSp>
        <p:nvCxnSpPr>
          <p:cNvPr id="6" name="Straight Connector 5"/>
          <p:cNvCxnSpPr>
            <a:cxnSpLocks/>
          </p:cNvCxnSpPr>
          <p:nvPr/>
        </p:nvCxnSpPr>
        <p:spPr>
          <a:xfrm>
            <a:off x="152400" y="6324600"/>
            <a:ext cx="11887200" cy="0"/>
          </a:xfrm>
          <a:prstGeom prst="line">
            <a:avLst/>
          </a:prstGeom>
          <a:ln>
            <a:solidFill>
              <a:srgbClr val="FEBC2C"/>
            </a:solidFill>
          </a:ln>
        </p:spPr>
        <p:style>
          <a:lnRef idx="3">
            <a:schemeClr val="accent5"/>
          </a:lnRef>
          <a:fillRef idx="0">
            <a:schemeClr val="accent5"/>
          </a:fillRef>
          <a:effectRef idx="2">
            <a:schemeClr val="accent5"/>
          </a:effectRef>
          <a:fontRef idx="minor">
            <a:schemeClr val="tx1"/>
          </a:fontRef>
        </p:style>
      </p:cxn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591800" y="5562600"/>
            <a:ext cx="1167713" cy="6858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37C1ABFC-0BF7-465A-980C-FF37CC3E860C}"/>
              </a:ext>
            </a:extLst>
          </p:cNvPr>
          <p:cNvSpPr>
            <a:spLocks noGrp="1" noChangeArrowheads="1"/>
          </p:cNvSpPr>
          <p:nvPr>
            <p:ph idx="1"/>
          </p:nvPr>
        </p:nvSpPr>
        <p:spPr bwMode="auto">
          <a:xfrm>
            <a:off x="535169" y="1232883"/>
            <a:ext cx="5715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2400" dirty="0">
                <a:latin typeface="Times New Roman" panose="02020603050405020304" pitchFamily="18" charset="0"/>
                <a:cs typeface="Times New Roman" panose="02020603050405020304" pitchFamily="18" charset="0"/>
              </a:rPr>
              <a:t>Hemp has been legally grown in Kansas since February 8, 2019, after the passage of the Alternative Crop Research Act. The state operated under a pilot or research program for two seasons as permitted by the 2014 Farm Bill.</a:t>
            </a:r>
          </a:p>
        </p:txBody>
      </p:sp>
      <p:sp>
        <p:nvSpPr>
          <p:cNvPr id="16" name="Rectangle 15">
            <a:extLst>
              <a:ext uri="{FF2B5EF4-FFF2-40B4-BE49-F238E27FC236}">
                <a16:creationId xmlns:a16="http://schemas.microsoft.com/office/drawing/2014/main" id="{3867D8A0-3367-4F9C-80A6-430BCB3567B6}"/>
              </a:ext>
            </a:extLst>
          </p:cNvPr>
          <p:cNvSpPr/>
          <p:nvPr/>
        </p:nvSpPr>
        <p:spPr>
          <a:xfrm>
            <a:off x="6543526" y="1057089"/>
            <a:ext cx="5029200" cy="646331"/>
          </a:xfrm>
          <a:prstGeom prst="rect">
            <a:avLst/>
          </a:prstGeom>
        </p:spPr>
        <p:txBody>
          <a:bodyPr wrap="square">
            <a:spAutoFit/>
          </a:bodyPr>
          <a:lstStyle/>
          <a:p>
            <a:pPr lvl="0" eaLnBrk="0" fontAlgn="base" hangingPunct="0">
              <a:spcBef>
                <a:spcPct val="0"/>
              </a:spcBef>
              <a:spcAft>
                <a:spcPct val="0"/>
              </a:spcAft>
            </a:pPr>
            <a:r>
              <a:rPr lang="en-US" altLang="en-US"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Table 1: </a:t>
            </a:r>
            <a:r>
              <a:rPr lang="en-US" altLang="en-US"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Status of State, Tribe, and Territory hemp production plans updated 01/03/2022</a:t>
            </a:r>
          </a:p>
        </p:txBody>
      </p:sp>
      <p:graphicFrame>
        <p:nvGraphicFramePr>
          <p:cNvPr id="17" name="Table 16">
            <a:extLst>
              <a:ext uri="{FF2B5EF4-FFF2-40B4-BE49-F238E27FC236}">
                <a16:creationId xmlns:a16="http://schemas.microsoft.com/office/drawing/2014/main" id="{9CB4D14F-81B5-4B83-BFE8-98EDCBBED1FB}"/>
              </a:ext>
            </a:extLst>
          </p:cNvPr>
          <p:cNvGraphicFramePr>
            <a:graphicFrameLocks noGrp="1"/>
          </p:cNvGraphicFramePr>
          <p:nvPr>
            <p:extLst>
              <p:ext uri="{D42A27DB-BD31-4B8C-83A1-F6EECF244321}">
                <p14:modId xmlns:p14="http://schemas.microsoft.com/office/powerpoint/2010/main" val="1714282334"/>
              </p:ext>
            </p:extLst>
          </p:nvPr>
        </p:nvGraphicFramePr>
        <p:xfrm>
          <a:off x="6656409" y="1698624"/>
          <a:ext cx="4267200" cy="3964305"/>
        </p:xfrm>
        <a:graphic>
          <a:graphicData uri="http://schemas.openxmlformats.org/drawingml/2006/table">
            <a:tbl>
              <a:tblPr firstRow="1" firstCol="1" bandRow="1"/>
              <a:tblGrid>
                <a:gridCol w="3185375">
                  <a:extLst>
                    <a:ext uri="{9D8B030D-6E8A-4147-A177-3AD203B41FA5}">
                      <a16:colId xmlns:a16="http://schemas.microsoft.com/office/drawing/2014/main" val="425525936"/>
                    </a:ext>
                  </a:extLst>
                </a:gridCol>
                <a:gridCol w="1081825">
                  <a:extLst>
                    <a:ext uri="{9D8B030D-6E8A-4147-A177-3AD203B41FA5}">
                      <a16:colId xmlns:a16="http://schemas.microsoft.com/office/drawing/2014/main" val="1028488385"/>
                    </a:ext>
                  </a:extLst>
                </a:gridCol>
              </a:tblGrid>
              <a:tr h="271205">
                <a:tc>
                  <a:txBody>
                    <a:bodyPr/>
                    <a:lstStyle/>
                    <a:p>
                      <a:pPr marL="0" marR="0">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LABELS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w="12700" cap="flat" cmpd="sng" algn="ctr">
                      <a:solidFill>
                        <a:srgbClr val="8EA9DB"/>
                      </a:solidFill>
                      <a:prstDash val="solid"/>
                      <a:round/>
                      <a:headEnd type="none" w="med" len="med"/>
                      <a:tailEnd type="none" w="med" len="med"/>
                    </a:lnB>
                    <a:solidFill>
                      <a:srgbClr val="558ED5"/>
                    </a:solidFill>
                  </a:tcPr>
                </a:tc>
                <a:tc>
                  <a:txBody>
                    <a:bodyPr/>
                    <a:lstStyle/>
                    <a:p>
                      <a:pPr marL="0" marR="0" algn="ctr">
                        <a:spcBef>
                          <a:spcPts val="0"/>
                        </a:spcBef>
                        <a:spcAft>
                          <a:spcPts val="0"/>
                        </a:spcAft>
                      </a:pPr>
                      <a:r>
                        <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COUNT</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w="12700" cap="flat" cmpd="sng" algn="ctr">
                      <a:solidFill>
                        <a:srgbClr val="8EA9DB"/>
                      </a:solidFill>
                      <a:prstDash val="solid"/>
                      <a:round/>
                      <a:headEnd type="none" w="med" len="med"/>
                      <a:tailEnd type="none" w="med" len="med"/>
                    </a:lnB>
                    <a:solidFill>
                      <a:srgbClr val="558ED5"/>
                    </a:solidFill>
                  </a:tcPr>
                </a:tc>
                <a:extLst>
                  <a:ext uri="{0D108BD9-81ED-4DB2-BD59-A6C34878D82A}">
                    <a16:rowId xmlns:a16="http://schemas.microsoft.com/office/drawing/2014/main" val="1177736835"/>
                  </a:ext>
                </a:extLst>
              </a:tr>
              <a:tr h="271205">
                <a:tc>
                  <a:txBody>
                    <a:bodyPr/>
                    <a:lstStyle/>
                    <a:p>
                      <a:pPr marL="0" marR="0">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STATE</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b">
                    <a:lnL>
                      <a:noFill/>
                    </a:lnL>
                    <a:lnR>
                      <a:noFill/>
                    </a:lnR>
                    <a:lnT w="12700" cap="flat" cmpd="sng" algn="ctr">
                      <a:solidFill>
                        <a:srgbClr val="8EA9DB"/>
                      </a:solidFill>
                      <a:prstDash val="solid"/>
                      <a:round/>
                      <a:headEnd type="none" w="med" len="med"/>
                      <a:tailEnd type="none" w="med" len="med"/>
                    </a:lnT>
                    <a:lnB w="12700" cap="flat" cmpd="sng" algn="ctr">
                      <a:solidFill>
                        <a:srgbClr val="8EA9DB"/>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b">
                    <a:lnL>
                      <a:noFill/>
                    </a:lnL>
                    <a:lnR>
                      <a:noFill/>
                    </a:lnR>
                    <a:lnT w="12700" cap="flat" cmpd="sng" algn="ctr">
                      <a:solidFill>
                        <a:srgbClr val="8EA9DB"/>
                      </a:solidFill>
                      <a:prstDash val="solid"/>
                      <a:round/>
                      <a:headEnd type="none" w="med" len="med"/>
                      <a:tailEnd type="none" w="med" len="med"/>
                    </a:lnT>
                    <a:lnB w="12700" cap="flat" cmpd="sng" algn="ctr">
                      <a:solidFill>
                        <a:srgbClr val="8EA9DB"/>
                      </a:solidFill>
                      <a:prstDash val="solid"/>
                      <a:round/>
                      <a:headEnd type="none" w="med" len="med"/>
                      <a:tailEnd type="none" w="med" len="med"/>
                    </a:lnB>
                    <a:solidFill>
                      <a:srgbClr val="FFFFFF"/>
                    </a:solidFill>
                  </a:tcPr>
                </a:tc>
                <a:extLst>
                  <a:ext uri="{0D108BD9-81ED-4DB2-BD59-A6C34878D82A}">
                    <a16:rowId xmlns:a16="http://schemas.microsoft.com/office/drawing/2014/main" val="1999156274"/>
                  </a:ext>
                </a:extLst>
              </a:tr>
              <a:tr h="271205">
                <a:tc>
                  <a:txBody>
                    <a:bodyPr/>
                    <a:lstStyle/>
                    <a:p>
                      <a:pPr marL="0" marR="0">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Approved Plan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5725" marR="9525" marT="9525" marB="0" anchor="b">
                    <a:lnL>
                      <a:noFill/>
                    </a:lnL>
                    <a:lnR>
                      <a:noFill/>
                    </a:lnR>
                    <a:lnT w="12700" cap="flat" cmpd="sng" algn="ctr">
                      <a:solidFill>
                        <a:srgbClr val="8EA9DB"/>
                      </a:solidFill>
                      <a:prstDash val="solid"/>
                      <a:round/>
                      <a:headEnd type="none" w="med" len="med"/>
                      <a:tailEnd type="none" w="med" len="med"/>
                    </a:lnT>
                    <a:lnB>
                      <a:noFill/>
                    </a:lnB>
                    <a:solidFill>
                      <a:srgbClr val="FFFFFF"/>
                    </a:solidFill>
                  </a:tcPr>
                </a:tc>
                <a:tc>
                  <a:txBody>
                    <a:bodyPr/>
                    <a:lstStyle/>
                    <a:p>
                      <a:pPr marL="0" marR="0" algn="ctr">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45</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b">
                    <a:lnL>
                      <a:noFill/>
                    </a:lnL>
                    <a:lnR>
                      <a:noFill/>
                    </a:lnR>
                    <a:lnT w="12700" cap="flat" cmpd="sng" algn="ctr">
                      <a:solidFill>
                        <a:srgbClr val="8EA9DB"/>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627271185"/>
                  </a:ext>
                </a:extLst>
              </a:tr>
              <a:tr h="271205">
                <a:tc>
                  <a:txBody>
                    <a:bodyPr/>
                    <a:lstStyle/>
                    <a:p>
                      <a:pPr marL="0" marR="0">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USDA Hemp Producer License</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5725" marR="9525" marT="9525" marB="0" anchor="b">
                    <a:lnL>
                      <a:noFill/>
                    </a:lnL>
                    <a:lnR>
                      <a:noFill/>
                    </a:lnR>
                    <a:lnT>
                      <a:noFill/>
                    </a:lnT>
                    <a:lnB>
                      <a:noFill/>
                    </a:lnB>
                    <a:solidFill>
                      <a:srgbClr val="FFFFFF"/>
                    </a:solidFill>
                  </a:tcPr>
                </a:tc>
                <a:tc>
                  <a:txBody>
                    <a:bodyPr/>
                    <a:lstStyle/>
                    <a:p>
                      <a:pPr marL="0" marR="0" algn="ctr">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2681136603"/>
                  </a:ext>
                </a:extLst>
              </a:tr>
              <a:tr h="271205">
                <a:tc gridSpan="2">
                  <a:txBody>
                    <a:bodyPr/>
                    <a:lstStyle/>
                    <a:p>
                      <a:pPr marL="742950" marR="0" lvl="1" indent="-285750">
                        <a:spcBef>
                          <a:spcPts val="0"/>
                        </a:spcBef>
                        <a:spcAft>
                          <a:spcPts val="0"/>
                        </a:spcAft>
                        <a:buFont typeface="Arial" panose="020B0604020202020204" pitchFamily="34" charset="0"/>
                        <a:buChar char="•"/>
                      </a:pP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HI, MS, NH, NC and WI</a:t>
                      </a:r>
                    </a:p>
                  </a:txBody>
                  <a:tcPr marL="85725" marR="9525" marT="9525" marB="0" anchor="b">
                    <a:lnL>
                      <a:noFill/>
                    </a:lnL>
                    <a:lnR>
                      <a:noFill/>
                    </a:lnR>
                    <a:lnT>
                      <a:noFill/>
                    </a:lnT>
                    <a:lnB>
                      <a:noFill/>
                    </a:lnB>
                    <a:solidFill>
                      <a:srgbClr val="FFFFFF"/>
                    </a:solidFill>
                  </a:tcPr>
                </a:tc>
                <a:tc hMerge="1">
                  <a:txBody>
                    <a:bodyPr/>
                    <a:lstStyle/>
                    <a:p>
                      <a:pPr marL="0" marR="0" algn="ctr">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2395107434"/>
                  </a:ext>
                </a:extLst>
              </a:tr>
              <a:tr h="271205">
                <a:tc>
                  <a:txBody>
                    <a:bodyPr/>
                    <a:lstStyle/>
                    <a:p>
                      <a:pPr marL="0" marR="0">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TERRITORY</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w="12700" cap="flat" cmpd="sng" algn="ctr">
                      <a:solidFill>
                        <a:srgbClr val="8EA9DB"/>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w="12700" cap="flat" cmpd="sng" algn="ctr">
                      <a:solidFill>
                        <a:srgbClr val="8EA9DB"/>
                      </a:solidFill>
                      <a:prstDash val="solid"/>
                      <a:round/>
                      <a:headEnd type="none" w="med" len="med"/>
                      <a:tailEnd type="none" w="med" len="med"/>
                    </a:lnB>
                    <a:solidFill>
                      <a:srgbClr val="FFFFFF"/>
                    </a:solidFill>
                  </a:tcPr>
                </a:tc>
                <a:extLst>
                  <a:ext uri="{0D108BD9-81ED-4DB2-BD59-A6C34878D82A}">
                    <a16:rowId xmlns:a16="http://schemas.microsoft.com/office/drawing/2014/main" val="2854135454"/>
                  </a:ext>
                </a:extLst>
              </a:tr>
              <a:tr h="271205">
                <a:tc>
                  <a:txBody>
                    <a:bodyPr/>
                    <a:lstStyle/>
                    <a:p>
                      <a:pPr marL="0" marR="0">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Approved Plan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5725" marR="9525" marT="9525" marB="0" anchor="b">
                    <a:lnL>
                      <a:noFill/>
                    </a:lnL>
                    <a:lnR>
                      <a:noFill/>
                    </a:lnR>
                    <a:lnT w="12700" cap="flat" cmpd="sng" algn="ctr">
                      <a:solidFill>
                        <a:srgbClr val="8EA9DB"/>
                      </a:solidFill>
                      <a:prstDash val="solid"/>
                      <a:round/>
                      <a:headEnd type="none" w="med" len="med"/>
                      <a:tailEnd type="none" w="med" len="med"/>
                    </a:lnT>
                    <a:lnB>
                      <a:noFill/>
                    </a:lnB>
                    <a:solidFill>
                      <a:srgbClr val="FFFFFF"/>
                    </a:solidFill>
                  </a:tcPr>
                </a:tc>
                <a:tc>
                  <a:txBody>
                    <a:bodyPr/>
                    <a:lstStyle/>
                    <a:p>
                      <a:pPr marL="0" marR="0" algn="ctr">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b">
                    <a:lnL>
                      <a:noFill/>
                    </a:lnL>
                    <a:lnR>
                      <a:noFill/>
                    </a:lnR>
                    <a:lnT w="12700" cap="flat" cmpd="sng" algn="ctr">
                      <a:solidFill>
                        <a:srgbClr val="8EA9DB"/>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285106203"/>
                  </a:ext>
                </a:extLst>
              </a:tr>
              <a:tr h="271205">
                <a:tc>
                  <a:txBody>
                    <a:bodyPr/>
                    <a:lstStyle/>
                    <a:p>
                      <a:pPr marL="0" marR="0">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TRIBE</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w="12700" cap="flat" cmpd="sng" algn="ctr">
                      <a:solidFill>
                        <a:srgbClr val="8EA9DB"/>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54</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w="12700" cap="flat" cmpd="sng" algn="ctr">
                      <a:solidFill>
                        <a:srgbClr val="8EA9DB"/>
                      </a:solidFill>
                      <a:prstDash val="solid"/>
                      <a:round/>
                      <a:headEnd type="none" w="med" len="med"/>
                      <a:tailEnd type="none" w="med" len="med"/>
                    </a:lnB>
                    <a:solidFill>
                      <a:srgbClr val="FFFFFF"/>
                    </a:solidFill>
                  </a:tcPr>
                </a:tc>
                <a:extLst>
                  <a:ext uri="{0D108BD9-81ED-4DB2-BD59-A6C34878D82A}">
                    <a16:rowId xmlns:a16="http://schemas.microsoft.com/office/drawing/2014/main" val="456771938"/>
                  </a:ext>
                </a:extLst>
              </a:tr>
              <a:tr h="271205">
                <a:tc>
                  <a:txBody>
                    <a:bodyPr/>
                    <a:lstStyle/>
                    <a:p>
                      <a:pPr marL="0" marR="0">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Approved Plan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5725" marR="9525" marT="9525" marB="0" anchor="b">
                    <a:lnL>
                      <a:noFill/>
                    </a:lnL>
                    <a:lnR>
                      <a:noFill/>
                    </a:lnR>
                    <a:lnT w="12700" cap="flat" cmpd="sng" algn="ctr">
                      <a:solidFill>
                        <a:srgbClr val="8EA9DB"/>
                      </a:solidFill>
                      <a:prstDash val="solid"/>
                      <a:round/>
                      <a:headEnd type="none" w="med" len="med"/>
                      <a:tailEnd type="none" w="med" len="med"/>
                    </a:lnT>
                    <a:lnB>
                      <a:noFill/>
                    </a:lnB>
                    <a:solidFill>
                      <a:srgbClr val="FFFFFF"/>
                    </a:solidFill>
                  </a:tcPr>
                </a:tc>
                <a:tc>
                  <a:txBody>
                    <a:bodyPr/>
                    <a:lstStyle/>
                    <a:p>
                      <a:pPr marL="0" marR="0" algn="ctr">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45</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b">
                    <a:lnL>
                      <a:noFill/>
                    </a:lnL>
                    <a:lnR>
                      <a:noFill/>
                    </a:lnR>
                    <a:lnT w="12700" cap="flat" cmpd="sng" algn="ctr">
                      <a:solidFill>
                        <a:srgbClr val="8EA9DB"/>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747205832"/>
                  </a:ext>
                </a:extLst>
              </a:tr>
              <a:tr h="533310">
                <a:tc gridSpan="2">
                  <a:txBody>
                    <a:bodyPr/>
                    <a:lstStyle/>
                    <a:p>
                      <a:pPr marL="742950" marR="0" lvl="1" indent="-285750">
                        <a:spcBef>
                          <a:spcPts val="0"/>
                        </a:spcBef>
                        <a:spcAft>
                          <a:spcPts val="0"/>
                        </a:spcAft>
                        <a:buFont typeface="Arial" panose="020B0604020202020204" pitchFamily="34" charset="0"/>
                        <a:buChar char="•"/>
                      </a:pP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Prairie Band Potawatomi Nation</a:t>
                      </a:r>
                    </a:p>
                    <a:p>
                      <a:pPr marL="742950" marR="0" lvl="1" indent="-285750">
                        <a:spcBef>
                          <a:spcPts val="0"/>
                        </a:spcBef>
                        <a:spcAft>
                          <a:spcPts val="0"/>
                        </a:spcAft>
                        <a:buFont typeface="Arial" panose="020B0604020202020204" pitchFamily="34" charset="0"/>
                        <a:buChar char="•"/>
                      </a:pP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Iowa Tribe of Kansas and Nebraska</a:t>
                      </a:r>
                    </a:p>
                  </a:txBody>
                  <a:tcPr marL="85725" marR="9525" marT="9525" marB="0" anchor="b">
                    <a:lnL>
                      <a:noFill/>
                    </a:lnL>
                    <a:lnR>
                      <a:noFill/>
                    </a:lnR>
                    <a:lnT w="12700" cap="flat" cmpd="sng" algn="ctr">
                      <a:noFill/>
                      <a:prstDash val="solid"/>
                      <a:round/>
                      <a:headEnd type="none" w="med" len="med"/>
                      <a:tailEnd type="none" w="med" len="med"/>
                    </a:lnT>
                    <a:lnB>
                      <a:noFill/>
                    </a:lnB>
                    <a:solidFill>
                      <a:srgbClr val="FFFFFF"/>
                    </a:solidFill>
                  </a:tcPr>
                </a:tc>
                <a:tc hMerge="1">
                  <a:txBody>
                    <a:bodyPr/>
                    <a:lstStyle/>
                    <a:p>
                      <a:pPr marL="0" marR="0" algn="ctr">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b">
                    <a:lnL>
                      <a:noFill/>
                    </a:lnL>
                    <a:lnR>
                      <a:noFill/>
                    </a:lnR>
                    <a:lnT w="12700" cap="flat" cmpd="sng" algn="ctr">
                      <a:no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208590349"/>
                  </a:ext>
                </a:extLst>
              </a:tr>
              <a:tr h="271205">
                <a:tc>
                  <a:txBody>
                    <a:bodyPr/>
                    <a:lstStyle/>
                    <a:p>
                      <a:pPr marL="0" marR="0">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Under Review</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5725" marR="9525" marT="9525" marB="0" anchor="b">
                    <a:lnL>
                      <a:noFill/>
                    </a:lnL>
                    <a:lnR>
                      <a:noFill/>
                    </a:lnR>
                    <a:lnT>
                      <a:noFill/>
                    </a:lnT>
                    <a:lnB>
                      <a:noFill/>
                    </a:lnB>
                    <a:solidFill>
                      <a:srgbClr val="FFFFFF"/>
                    </a:solidFill>
                  </a:tcPr>
                </a:tc>
                <a:tc>
                  <a:txBody>
                    <a:bodyPr/>
                    <a:lstStyle/>
                    <a:p>
                      <a:pPr marL="0" marR="0" algn="ctr">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473660482"/>
                  </a:ext>
                </a:extLst>
              </a:tr>
              <a:tr h="271205">
                <a:tc>
                  <a:txBody>
                    <a:bodyPr/>
                    <a:lstStyle/>
                    <a:p>
                      <a:pPr marL="0" marR="0">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USDA Hemp Producer License</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5725" marR="9525" marT="9525" marB="0" anchor="b">
                    <a:lnL>
                      <a:noFill/>
                    </a:lnL>
                    <a:lnR>
                      <a:noFill/>
                    </a:lnR>
                    <a:lnT>
                      <a:noFill/>
                    </a:lnT>
                    <a:lnB w="12700" cap="flat" cmpd="sng" algn="ctr">
                      <a:solidFill>
                        <a:srgbClr val="8EA9DB"/>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w="12700" cap="flat" cmpd="sng" algn="ctr">
                      <a:solidFill>
                        <a:srgbClr val="8EA9DB"/>
                      </a:solidFill>
                      <a:prstDash val="solid"/>
                      <a:round/>
                      <a:headEnd type="none" w="med" len="med"/>
                      <a:tailEnd type="none" w="med" len="med"/>
                    </a:lnB>
                    <a:solidFill>
                      <a:srgbClr val="FFFFFF"/>
                    </a:solidFill>
                  </a:tcPr>
                </a:tc>
                <a:extLst>
                  <a:ext uri="{0D108BD9-81ED-4DB2-BD59-A6C34878D82A}">
                    <a16:rowId xmlns:a16="http://schemas.microsoft.com/office/drawing/2014/main" val="3539995595"/>
                  </a:ext>
                </a:extLst>
              </a:tr>
              <a:tr h="271205">
                <a:tc>
                  <a:txBody>
                    <a:bodyPr/>
                    <a:lstStyle/>
                    <a:p>
                      <a:pPr marL="0" marR="0">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Grand Total</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b">
                    <a:lnL>
                      <a:noFill/>
                    </a:lnL>
                    <a:lnR>
                      <a:noFill/>
                    </a:lnR>
                    <a:lnT w="12700" cap="flat" cmpd="sng" algn="ctr">
                      <a:solidFill>
                        <a:srgbClr val="8EA9DB"/>
                      </a:solidFill>
                      <a:prstDash val="solid"/>
                      <a:round/>
                      <a:headEnd type="none" w="med" len="med"/>
                      <a:tailEnd type="none" w="med" len="med"/>
                    </a:lnT>
                    <a:lnB>
                      <a:noFill/>
                    </a:lnB>
                    <a:solidFill>
                      <a:srgbClr val="FFFFFF"/>
                    </a:solidFill>
                  </a:tcPr>
                </a:tc>
                <a:tc>
                  <a:txBody>
                    <a:bodyPr/>
                    <a:lstStyle/>
                    <a:p>
                      <a:pPr marL="0" marR="0" algn="ctr">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106</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b">
                    <a:lnL>
                      <a:noFill/>
                    </a:lnL>
                    <a:lnR>
                      <a:noFill/>
                    </a:lnR>
                    <a:lnT w="12700" cap="flat" cmpd="sng" algn="ctr">
                      <a:solidFill>
                        <a:srgbClr val="8EA9DB"/>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24020010"/>
                  </a:ext>
                </a:extLst>
              </a:tr>
            </a:tbl>
          </a:graphicData>
        </a:graphic>
      </p:graphicFrame>
      <p:sp>
        <p:nvSpPr>
          <p:cNvPr id="10" name="Rectangle 9">
            <a:extLst>
              <a:ext uri="{FF2B5EF4-FFF2-40B4-BE49-F238E27FC236}">
                <a16:creationId xmlns:a16="http://schemas.microsoft.com/office/drawing/2014/main" id="{CF0278AA-F64C-49CA-AF63-9E122267BF14}"/>
              </a:ext>
            </a:extLst>
          </p:cNvPr>
          <p:cNvSpPr/>
          <p:nvPr/>
        </p:nvSpPr>
        <p:spPr>
          <a:xfrm>
            <a:off x="6543526" y="5611780"/>
            <a:ext cx="5775036" cy="369332"/>
          </a:xfrm>
          <a:prstGeom prst="rect">
            <a:avLst/>
          </a:prstGeom>
        </p:spPr>
        <p:txBody>
          <a:bodyPr wrap="square">
            <a:spAutoFit/>
          </a:bodyPr>
          <a:lstStyle/>
          <a:p>
            <a:pPr lvl="0" eaLnBrk="0" fontAlgn="base" hangingPunct="0">
              <a:spcBef>
                <a:spcPct val="0"/>
              </a:spcBef>
              <a:spcAft>
                <a:spcPct val="0"/>
              </a:spcAft>
            </a:pPr>
            <a:r>
              <a:rPr lang="en-US" altLang="en-US"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ams.usda.gov</a:t>
            </a:r>
          </a:p>
        </p:txBody>
      </p:sp>
      <p:sp>
        <p:nvSpPr>
          <p:cNvPr id="11" name="Rectangle 3">
            <a:extLst>
              <a:ext uri="{FF2B5EF4-FFF2-40B4-BE49-F238E27FC236}">
                <a16:creationId xmlns:a16="http://schemas.microsoft.com/office/drawing/2014/main" id="{27D10136-3EC7-45D7-9CC2-2988517142DA}"/>
              </a:ext>
            </a:extLst>
          </p:cNvPr>
          <p:cNvSpPr txBox="1">
            <a:spLocks noChangeArrowheads="1"/>
          </p:cNvSpPr>
          <p:nvPr/>
        </p:nvSpPr>
        <p:spPr bwMode="auto">
          <a:xfrm>
            <a:off x="545802" y="3678695"/>
            <a:ext cx="57150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defRPr/>
            </a:pPr>
            <a:r>
              <a:rPr lang="en-US" altLang="en-US" sz="2400" dirty="0">
                <a:latin typeface="Times New Roman" panose="02020603050405020304" pitchFamily="18" charset="0"/>
                <a:cs typeface="Times New Roman" panose="02020603050405020304" pitchFamily="18" charset="0"/>
              </a:rPr>
              <a:t>Since January 2021, Kansas has been operating under a U.S. Department of Agriculture approved plan, as permitted by the Commercial Industrial Hemp Act and 2018 Farm Bill. Kansas will be entering its second growing season under this plan in 2022.</a:t>
            </a:r>
          </a:p>
        </p:txBody>
      </p:sp>
    </p:spTree>
    <p:extLst>
      <p:ext uri="{BB962C8B-B14F-4D97-AF65-F5344CB8AC3E}">
        <p14:creationId xmlns:p14="http://schemas.microsoft.com/office/powerpoint/2010/main" val="2027933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600201"/>
            <a:ext cx="3593973" cy="1217981"/>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28601"/>
            <a:ext cx="3593972" cy="1217981"/>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599" y="2964158"/>
            <a:ext cx="1240599" cy="2216220"/>
          </a:xfrm>
          <a:prstGeom prst="rect">
            <a:avLst/>
          </a:prstGeom>
        </p:spPr>
      </p:pic>
      <p:pic>
        <p:nvPicPr>
          <p:cNvPr id="25" name="Picture 24"/>
          <p:cNvPicPr>
            <a:picLocks noChangeAspect="1"/>
          </p:cNvPicPr>
          <p:nvPr/>
        </p:nvPicPr>
        <p:blipFill rotWithShape="1">
          <a:blip r:embed="rId6" cstate="print">
            <a:extLst>
              <a:ext uri="{28A0092B-C50C-407E-A947-70E740481C1C}">
                <a14:useLocalDpi xmlns:a14="http://schemas.microsoft.com/office/drawing/2010/main" val="0"/>
              </a:ext>
            </a:extLst>
          </a:blip>
          <a:srcRect r="8183"/>
          <a:stretch/>
        </p:blipFill>
        <p:spPr>
          <a:xfrm>
            <a:off x="228601" y="5326358"/>
            <a:ext cx="2133597" cy="1372303"/>
          </a:xfrm>
          <a:prstGeom prst="rect">
            <a:avLst/>
          </a:prstGeom>
        </p:spPr>
      </p:pic>
      <p:pic>
        <p:nvPicPr>
          <p:cNvPr id="26" name="Picture 25"/>
          <p:cNvPicPr>
            <a:picLocks noChangeAspect="1"/>
          </p:cNvPicPr>
          <p:nvPr/>
        </p:nvPicPr>
        <p:blipFill rotWithShape="1">
          <a:blip r:embed="rId7" cstate="print">
            <a:extLst>
              <a:ext uri="{28A0092B-C50C-407E-A947-70E740481C1C}">
                <a14:useLocalDpi xmlns:a14="http://schemas.microsoft.com/office/drawing/2010/main" val="0"/>
              </a:ext>
            </a:extLst>
          </a:blip>
          <a:srcRect l="1" r="4690"/>
          <a:stretch/>
        </p:blipFill>
        <p:spPr>
          <a:xfrm>
            <a:off x="2514603" y="5326320"/>
            <a:ext cx="1307977" cy="1372340"/>
          </a:xfrm>
          <a:prstGeom prst="rect">
            <a:avLst/>
          </a:prstGeom>
        </p:spPr>
      </p:pic>
      <p:cxnSp>
        <p:nvCxnSpPr>
          <p:cNvPr id="5" name="Straight Connector 4">
            <a:extLst>
              <a:ext uri="{FF2B5EF4-FFF2-40B4-BE49-F238E27FC236}">
                <a16:creationId xmlns:a16="http://schemas.microsoft.com/office/drawing/2014/main" id="{61571F57-D39C-4DD0-8837-D078E2CA96DA}"/>
              </a:ext>
            </a:extLst>
          </p:cNvPr>
          <p:cNvCxnSpPr>
            <a:cxnSpLocks/>
          </p:cNvCxnSpPr>
          <p:nvPr/>
        </p:nvCxnSpPr>
        <p:spPr>
          <a:xfrm>
            <a:off x="152400" y="1524000"/>
            <a:ext cx="37338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1588587-7961-40FF-9CBD-158CD981F6DE}"/>
              </a:ext>
            </a:extLst>
          </p:cNvPr>
          <p:cNvCxnSpPr>
            <a:cxnSpLocks/>
          </p:cNvCxnSpPr>
          <p:nvPr/>
        </p:nvCxnSpPr>
        <p:spPr>
          <a:xfrm>
            <a:off x="152400" y="2895600"/>
            <a:ext cx="37338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21E01FD-CA99-4E6F-A243-601C21FC143C}"/>
              </a:ext>
            </a:extLst>
          </p:cNvPr>
          <p:cNvCxnSpPr>
            <a:cxnSpLocks/>
          </p:cNvCxnSpPr>
          <p:nvPr/>
        </p:nvCxnSpPr>
        <p:spPr>
          <a:xfrm>
            <a:off x="152400" y="5257800"/>
            <a:ext cx="37338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F182621-3652-4A62-B7FC-E996F73AB0FE}"/>
              </a:ext>
            </a:extLst>
          </p:cNvPr>
          <p:cNvCxnSpPr>
            <a:cxnSpLocks/>
          </p:cNvCxnSpPr>
          <p:nvPr/>
        </p:nvCxnSpPr>
        <p:spPr>
          <a:xfrm>
            <a:off x="1524000" y="2895600"/>
            <a:ext cx="0" cy="23622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032A41E-3C81-45E7-8491-27CA2252C623}"/>
              </a:ext>
            </a:extLst>
          </p:cNvPr>
          <p:cNvCxnSpPr>
            <a:cxnSpLocks/>
          </p:cNvCxnSpPr>
          <p:nvPr/>
        </p:nvCxnSpPr>
        <p:spPr>
          <a:xfrm>
            <a:off x="2438400" y="5257800"/>
            <a:ext cx="0" cy="144086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F7C3D50-122E-40EC-B4CF-DCFE67798F77}"/>
              </a:ext>
            </a:extLst>
          </p:cNvPr>
          <p:cNvCxnSpPr>
            <a:cxnSpLocks/>
          </p:cNvCxnSpPr>
          <p:nvPr/>
        </p:nvCxnSpPr>
        <p:spPr>
          <a:xfrm>
            <a:off x="152400" y="228601"/>
            <a:ext cx="0" cy="6470059"/>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4CF51B3-7314-4540-9A56-74D1E9ED4BDB}"/>
              </a:ext>
            </a:extLst>
          </p:cNvPr>
          <p:cNvCxnSpPr>
            <a:cxnSpLocks/>
          </p:cNvCxnSpPr>
          <p:nvPr/>
        </p:nvCxnSpPr>
        <p:spPr>
          <a:xfrm>
            <a:off x="3886200" y="228601"/>
            <a:ext cx="0" cy="6470059"/>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itle 1">
            <a:extLst>
              <a:ext uri="{FF2B5EF4-FFF2-40B4-BE49-F238E27FC236}">
                <a16:creationId xmlns:a16="http://schemas.microsoft.com/office/drawing/2014/main" id="{01081541-698F-4BA1-8CB0-96B5FB193874}"/>
              </a:ext>
            </a:extLst>
          </p:cNvPr>
          <p:cNvSpPr txBox="1">
            <a:spLocks/>
          </p:cNvSpPr>
          <p:nvPr/>
        </p:nvSpPr>
        <p:spPr>
          <a:xfrm>
            <a:off x="4129913" y="62956"/>
            <a:ext cx="7833487" cy="15389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a:latin typeface="Times New Roman" panose="02020603050405020304" pitchFamily="18" charset="0"/>
                <a:cs typeface="Times New Roman" panose="02020603050405020304" pitchFamily="18" charset="0"/>
              </a:rPr>
              <a:t>THANK YOU</a:t>
            </a:r>
            <a:endParaRPr lang="en-US" sz="3600" dirty="0">
              <a:latin typeface="Times New Roman" panose="02020603050405020304" pitchFamily="18" charset="0"/>
              <a:cs typeface="Times New Roman" panose="02020603050405020304" pitchFamily="18" charset="0"/>
            </a:endParaRPr>
          </a:p>
        </p:txBody>
      </p:sp>
      <p:sp>
        <p:nvSpPr>
          <p:cNvPr id="46" name="Title 1">
            <a:extLst>
              <a:ext uri="{FF2B5EF4-FFF2-40B4-BE49-F238E27FC236}">
                <a16:creationId xmlns:a16="http://schemas.microsoft.com/office/drawing/2014/main" id="{0A938128-A416-4009-B881-C08DB9AE4D60}"/>
              </a:ext>
            </a:extLst>
          </p:cNvPr>
          <p:cNvSpPr txBox="1">
            <a:spLocks/>
          </p:cNvSpPr>
          <p:nvPr/>
        </p:nvSpPr>
        <p:spPr>
          <a:xfrm>
            <a:off x="4239872" y="1369114"/>
            <a:ext cx="7799728" cy="3276600"/>
          </a:xfrm>
          <a:prstGeom prst="rect">
            <a:avLst/>
          </a:prstGeom>
        </p:spPr>
        <p:txBody>
          <a:bodyPr>
            <a:no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000" cap="none" dirty="0">
                <a:solidFill>
                  <a:schemeClr val="tx1"/>
                </a:solidFill>
                <a:latin typeface="Times New Roman" panose="02020603050405020304" pitchFamily="18" charset="0"/>
                <a:cs typeface="Times New Roman" panose="02020603050405020304" pitchFamily="18" charset="0"/>
              </a:rPr>
              <a:t>Dana Ladner</a:t>
            </a:r>
          </a:p>
          <a:p>
            <a:pPr algn="ctr"/>
            <a:r>
              <a:rPr lang="en-US" sz="2000" cap="none" dirty="0">
                <a:solidFill>
                  <a:schemeClr val="tx1"/>
                </a:solidFill>
                <a:latin typeface="Times New Roman" panose="02020603050405020304" pitchFamily="18" charset="0"/>
                <a:cs typeface="Times New Roman" panose="02020603050405020304" pitchFamily="18" charset="0"/>
              </a:rPr>
              <a:t>Compliance, Education and Agency Support Program Manager</a:t>
            </a:r>
          </a:p>
          <a:p>
            <a:pPr algn="ctr"/>
            <a:r>
              <a:rPr lang="en-US" sz="2000" cap="none" dirty="0">
                <a:solidFill>
                  <a:schemeClr val="tx1"/>
                </a:solidFill>
                <a:latin typeface="Times New Roman" panose="02020603050405020304" pitchFamily="18" charset="0"/>
                <a:cs typeface="Times New Roman" panose="02020603050405020304" pitchFamily="18" charset="0"/>
              </a:rPr>
              <a:t>Agriculture Advocacy, Marketing and Outreach</a:t>
            </a:r>
          </a:p>
          <a:p>
            <a:pPr algn="ctr"/>
            <a:endParaRPr lang="en-US" sz="2000" cap="none" dirty="0">
              <a:solidFill>
                <a:schemeClr val="tx1"/>
              </a:solidFill>
              <a:latin typeface="Times New Roman" panose="02020603050405020304" pitchFamily="18" charset="0"/>
              <a:cs typeface="Times New Roman" panose="02020603050405020304" pitchFamily="18" charset="0"/>
            </a:endParaRPr>
          </a:p>
          <a:p>
            <a:pPr algn="ctr"/>
            <a:r>
              <a:rPr lang="en-US" sz="2000" cap="none" dirty="0">
                <a:solidFill>
                  <a:schemeClr val="tx1"/>
                </a:solidFill>
                <a:latin typeface="Times New Roman" panose="02020603050405020304" pitchFamily="18" charset="0"/>
                <a:cs typeface="Times New Roman" panose="02020603050405020304" pitchFamily="18" charset="0"/>
              </a:rPr>
              <a:t>Kansas Department of Agriculture</a:t>
            </a:r>
          </a:p>
          <a:p>
            <a:pPr algn="ctr"/>
            <a:r>
              <a:rPr lang="en-US" sz="2000" cap="none" dirty="0">
                <a:solidFill>
                  <a:schemeClr val="tx1"/>
                </a:solidFill>
                <a:latin typeface="Times New Roman" panose="02020603050405020304" pitchFamily="18" charset="0"/>
                <a:cs typeface="Times New Roman" panose="02020603050405020304" pitchFamily="18" charset="0"/>
              </a:rPr>
              <a:t>1320 Research Park Drive</a:t>
            </a:r>
          </a:p>
          <a:p>
            <a:pPr algn="ctr"/>
            <a:r>
              <a:rPr lang="en-US" sz="2000" cap="none" dirty="0">
                <a:solidFill>
                  <a:schemeClr val="tx1"/>
                </a:solidFill>
                <a:latin typeface="Times New Roman" panose="02020603050405020304" pitchFamily="18" charset="0"/>
                <a:cs typeface="Times New Roman" panose="02020603050405020304" pitchFamily="18" charset="0"/>
              </a:rPr>
              <a:t>Manhattan, KS 66502</a:t>
            </a:r>
          </a:p>
          <a:p>
            <a:pPr algn="ctr"/>
            <a:endParaRPr lang="en-US" sz="2000" cap="none" dirty="0">
              <a:solidFill>
                <a:schemeClr val="tx1"/>
              </a:solidFill>
              <a:latin typeface="Times New Roman" panose="02020603050405020304" pitchFamily="18" charset="0"/>
              <a:cs typeface="Times New Roman" panose="02020603050405020304" pitchFamily="18" charset="0"/>
            </a:endParaRPr>
          </a:p>
          <a:p>
            <a:pPr algn="ctr"/>
            <a:r>
              <a:rPr lang="en-US" sz="2000" cap="none" dirty="0">
                <a:solidFill>
                  <a:schemeClr val="tx1"/>
                </a:solidFill>
                <a:latin typeface="Times New Roman" panose="02020603050405020304" pitchFamily="18" charset="0"/>
                <a:cs typeface="Times New Roman" panose="02020603050405020304" pitchFamily="18" charset="0"/>
              </a:rPr>
              <a:t>dana.ladner@ks.gov</a:t>
            </a:r>
          </a:p>
          <a:p>
            <a:pPr algn="ctr"/>
            <a:endParaRPr lang="en-US" sz="2000" cap="none" dirty="0">
              <a:solidFill>
                <a:schemeClr val="tx1"/>
              </a:solidFill>
              <a:latin typeface="Times New Roman" panose="02020603050405020304" pitchFamily="18" charset="0"/>
              <a:cs typeface="Times New Roman" panose="02020603050405020304" pitchFamily="18" charset="0"/>
            </a:endParaRPr>
          </a:p>
          <a:p>
            <a:pPr algn="ctr"/>
            <a:endParaRPr lang="en-US" sz="2000" cap="none" dirty="0">
              <a:solidFill>
                <a:schemeClr val="tx1"/>
              </a:solidFill>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59032D3D-F7EF-40E9-BDB8-F95BB2ADDB50}"/>
              </a:ext>
            </a:extLst>
          </p:cNvPr>
          <p:cNvSpPr/>
          <p:nvPr/>
        </p:nvSpPr>
        <p:spPr>
          <a:xfrm>
            <a:off x="1578803" y="2964120"/>
            <a:ext cx="2252590" cy="22251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E6D6AB7E-0F82-4660-B97E-93F994A18A2B}"/>
              </a:ext>
            </a:extLst>
          </p:cNvPr>
          <p:cNvSpPr txBox="1"/>
          <p:nvPr/>
        </p:nvSpPr>
        <p:spPr>
          <a:xfrm>
            <a:off x="1680808" y="4114800"/>
            <a:ext cx="1938976" cy="1061829"/>
          </a:xfrm>
          <a:prstGeom prst="rect">
            <a:avLst/>
          </a:prstGeom>
          <a:noFill/>
        </p:spPr>
        <p:txBody>
          <a:bodyPr wrap="square" rtlCol="0">
            <a:spAutoFit/>
          </a:bodyPr>
          <a:lstStyle/>
          <a:p>
            <a:pPr>
              <a:lnSpc>
                <a:spcPts val="1700"/>
              </a:lnSpc>
            </a:pPr>
            <a:r>
              <a:rPr lang="en-US" sz="1200" b="1" dirty="0">
                <a:solidFill>
                  <a:schemeClr val="tx1">
                    <a:lumMod val="50000"/>
                  </a:schemeClr>
                </a:solidFill>
                <a:latin typeface="Arial" panose="020B0604020202020204" pitchFamily="34" charset="0"/>
                <a:cs typeface="Arial" panose="020B0604020202020204" pitchFamily="34" charset="0"/>
              </a:rPr>
              <a:t>SERVING</a:t>
            </a:r>
          </a:p>
          <a:p>
            <a:pPr>
              <a:lnSpc>
                <a:spcPts val="1700"/>
              </a:lnSpc>
            </a:pPr>
            <a:r>
              <a:rPr lang="en-US" sz="1200" b="1" dirty="0">
                <a:solidFill>
                  <a:schemeClr val="tx1">
                    <a:lumMod val="50000"/>
                  </a:schemeClr>
                </a:solidFill>
                <a:latin typeface="Arial" panose="020B0604020202020204" pitchFamily="34" charset="0"/>
                <a:cs typeface="Arial" panose="020B0604020202020204" pitchFamily="34" charset="0"/>
              </a:rPr>
              <a:t>THE STATE’S </a:t>
            </a:r>
          </a:p>
          <a:p>
            <a:pPr>
              <a:lnSpc>
                <a:spcPts val="1700"/>
              </a:lnSpc>
            </a:pPr>
            <a:r>
              <a:rPr lang="en-US" sz="1200" b="1" dirty="0">
                <a:solidFill>
                  <a:schemeClr val="tx1">
                    <a:lumMod val="50000"/>
                  </a:schemeClr>
                </a:solidFill>
                <a:latin typeface="Arial" panose="020B0604020202020204" pitchFamily="34" charset="0"/>
                <a:cs typeface="Arial" panose="020B0604020202020204" pitchFamily="34" charset="0"/>
              </a:rPr>
              <a:t>LARGEST INDUSTRY…</a:t>
            </a:r>
          </a:p>
          <a:p>
            <a:r>
              <a:rPr lang="en-US" b="1" dirty="0">
                <a:solidFill>
                  <a:srgbClr val="1F497D"/>
                </a:solidFill>
                <a:latin typeface="Arial" panose="020B0604020202020204" pitchFamily="34" charset="0"/>
                <a:cs typeface="Arial" panose="020B0604020202020204" pitchFamily="34" charset="0"/>
              </a:rPr>
              <a:t>AGRICULTURE</a:t>
            </a:r>
          </a:p>
        </p:txBody>
      </p:sp>
      <p:pic>
        <p:nvPicPr>
          <p:cNvPr id="24" name="Picture 23" descr="A picture containing text&#10;&#10;Description automatically generated">
            <a:extLst>
              <a:ext uri="{FF2B5EF4-FFF2-40B4-BE49-F238E27FC236}">
                <a16:creationId xmlns:a16="http://schemas.microsoft.com/office/drawing/2014/main" id="{CC668F0A-9CCD-465C-BCE9-968667F6401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07412" y="3095245"/>
            <a:ext cx="1693650" cy="977023"/>
          </a:xfrm>
          <a:prstGeom prst="rect">
            <a:avLst/>
          </a:prstGeom>
        </p:spPr>
      </p:pic>
      <p:pic>
        <p:nvPicPr>
          <p:cNvPr id="3" name="Picture 2" descr="Qr code&#10;&#10;Description automatically generated">
            <a:extLst>
              <a:ext uri="{FF2B5EF4-FFF2-40B4-BE49-F238E27FC236}">
                <a16:creationId xmlns:a16="http://schemas.microsoft.com/office/drawing/2014/main" id="{F4F8A5E8-BD31-4BA3-ABF0-B356E3F5AA2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72600" y="4518211"/>
            <a:ext cx="1941350" cy="1941350"/>
          </a:xfrm>
          <a:prstGeom prst="rect">
            <a:avLst/>
          </a:prstGeom>
        </p:spPr>
      </p:pic>
      <p:sp>
        <p:nvSpPr>
          <p:cNvPr id="4" name="TextBox 3">
            <a:extLst>
              <a:ext uri="{FF2B5EF4-FFF2-40B4-BE49-F238E27FC236}">
                <a16:creationId xmlns:a16="http://schemas.microsoft.com/office/drawing/2014/main" id="{5FA3702F-356F-4484-BFDC-97EEDDF800F2}"/>
              </a:ext>
            </a:extLst>
          </p:cNvPr>
          <p:cNvSpPr txBox="1"/>
          <p:nvPr/>
        </p:nvSpPr>
        <p:spPr>
          <a:xfrm>
            <a:off x="4455078" y="4702492"/>
            <a:ext cx="5192418" cy="1477328"/>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2022 Ag Workforce Assessment Survey</a:t>
            </a:r>
          </a:p>
          <a:p>
            <a:endParaRPr lang="en-US"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https://agriculture.ks.gov/divisions-programs/agricultural-marketing-advocacy-and-outreach-team/workforce-development</a:t>
            </a:r>
          </a:p>
        </p:txBody>
      </p:sp>
    </p:spTree>
    <p:extLst>
      <p:ext uri="{BB962C8B-B14F-4D97-AF65-F5344CB8AC3E}">
        <p14:creationId xmlns:p14="http://schemas.microsoft.com/office/powerpoint/2010/main" val="1117069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6678"/>
            <a:ext cx="10363200" cy="838194"/>
          </a:xfrm>
        </p:spPr>
        <p:txBody>
          <a:bodyPr>
            <a:normAutofit/>
          </a:bodyPr>
          <a:lstStyle/>
          <a:p>
            <a:pPr algn="l"/>
            <a:r>
              <a:rPr lang="en-US" altLang="en-US" sz="4400" dirty="0">
                <a:latin typeface="Times New Roman" panose="02020603050405020304" pitchFamily="18" charset="0"/>
                <a:cs typeface="Times New Roman" panose="02020603050405020304" pitchFamily="18" charset="0"/>
              </a:rPr>
              <a:t>How is hemp regulated in Kansas?</a:t>
            </a:r>
            <a:endParaRPr lang="en-US" dirty="0">
              <a:latin typeface="Times New Roman" panose="02020603050405020304" pitchFamily="18" charset="0"/>
              <a:cs typeface="Times New Roman" panose="02020603050405020304" pitchFamily="18" charset="0"/>
            </a:endParaRPr>
          </a:p>
        </p:txBody>
      </p:sp>
      <p:cxnSp>
        <p:nvCxnSpPr>
          <p:cNvPr id="4" name="Straight Connector 3"/>
          <p:cNvCxnSpPr>
            <a:cxnSpLocks/>
          </p:cNvCxnSpPr>
          <p:nvPr/>
        </p:nvCxnSpPr>
        <p:spPr>
          <a:xfrm>
            <a:off x="152400" y="1066800"/>
            <a:ext cx="11887200" cy="0"/>
          </a:xfrm>
          <a:prstGeom prst="line">
            <a:avLst/>
          </a:prstGeom>
          <a:ln>
            <a:solidFill>
              <a:srgbClr val="FEBC2C"/>
            </a:solidFill>
          </a:ln>
        </p:spPr>
        <p:style>
          <a:lnRef idx="3">
            <a:schemeClr val="accent5"/>
          </a:lnRef>
          <a:fillRef idx="0">
            <a:schemeClr val="accent5"/>
          </a:fillRef>
          <a:effectRef idx="2">
            <a:schemeClr val="accent5"/>
          </a:effectRef>
          <a:fontRef idx="minor">
            <a:schemeClr val="tx1"/>
          </a:fontRef>
        </p:style>
      </p:cxnSp>
      <p:sp>
        <p:nvSpPr>
          <p:cNvPr id="5" name="Slide Number Placeholder 4"/>
          <p:cNvSpPr>
            <a:spLocks noGrp="1"/>
          </p:cNvSpPr>
          <p:nvPr>
            <p:ph type="sldNum" sz="quarter" idx="12"/>
          </p:nvPr>
        </p:nvSpPr>
        <p:spPr/>
        <p:txBody>
          <a:bodyPr/>
          <a:lstStyle/>
          <a:p>
            <a:fld id="{2639A8D3-5C01-4A1A-AF34-64943B30133F}" type="slidenum">
              <a:rPr lang="en-US" smtClean="0">
                <a:solidFill>
                  <a:prstClr val="white">
                    <a:tint val="75000"/>
                  </a:prstClr>
                </a:solidFill>
              </a:rPr>
              <a:pPr/>
              <a:t>3</a:t>
            </a:fld>
            <a:endParaRPr lang="en-US">
              <a:solidFill>
                <a:prstClr val="white">
                  <a:tint val="75000"/>
                </a:prstClr>
              </a:solidFill>
            </a:endParaRPr>
          </a:p>
        </p:txBody>
      </p:sp>
      <p:cxnSp>
        <p:nvCxnSpPr>
          <p:cNvPr id="6" name="Straight Connector 5"/>
          <p:cNvCxnSpPr>
            <a:cxnSpLocks/>
          </p:cNvCxnSpPr>
          <p:nvPr/>
        </p:nvCxnSpPr>
        <p:spPr>
          <a:xfrm>
            <a:off x="152400" y="6324600"/>
            <a:ext cx="11887200" cy="0"/>
          </a:xfrm>
          <a:prstGeom prst="line">
            <a:avLst/>
          </a:prstGeom>
          <a:ln>
            <a:solidFill>
              <a:srgbClr val="FEBC2C"/>
            </a:solidFill>
          </a:ln>
        </p:spPr>
        <p:style>
          <a:lnRef idx="3">
            <a:schemeClr val="accent5"/>
          </a:lnRef>
          <a:fillRef idx="0">
            <a:schemeClr val="accent5"/>
          </a:fillRef>
          <a:effectRef idx="2">
            <a:schemeClr val="accent5"/>
          </a:effectRef>
          <a:fontRef idx="minor">
            <a:schemeClr val="tx1"/>
          </a:fontRef>
        </p:style>
      </p:cxn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591800" y="5562600"/>
            <a:ext cx="1167713" cy="6858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BD6B4AD4-F9A3-4636-982C-887338D3E6ED}"/>
              </a:ext>
            </a:extLst>
          </p:cNvPr>
          <p:cNvSpPr/>
          <p:nvPr/>
        </p:nvSpPr>
        <p:spPr>
          <a:xfrm>
            <a:off x="554038" y="1472102"/>
            <a:ext cx="6677867" cy="4431983"/>
          </a:xfrm>
          <a:prstGeom prst="rect">
            <a:avLst/>
          </a:prstGeom>
        </p:spPr>
        <p:txBody>
          <a:bodyPr wrap="square">
            <a:spAutoFit/>
          </a:bodyPr>
          <a:lstStyle/>
          <a:p>
            <a:pPr marL="285750" indent="-285750">
              <a:buFont typeface="Arial" panose="020B0604020202020204" pitchFamily="34" charset="0"/>
              <a:buChar char="•"/>
            </a:pPr>
            <a:r>
              <a:rPr lang="en-US" altLang="en-US" sz="2600" dirty="0">
                <a:latin typeface="Times New Roman" panose="02020603050405020304" pitchFamily="18" charset="0"/>
                <a:cs typeface="Times New Roman" panose="02020603050405020304" pitchFamily="18" charset="0"/>
              </a:rPr>
              <a:t>Hemp Producers (Growers)</a:t>
            </a:r>
          </a:p>
          <a:p>
            <a:pPr marL="742950" lvl="1" indent="-285750">
              <a:buFont typeface="Arial" panose="020B0604020202020204" pitchFamily="34" charset="0"/>
              <a:buChar char="•"/>
            </a:pPr>
            <a:r>
              <a:rPr lang="en-US" altLang="en-US" sz="2600" dirty="0">
                <a:latin typeface="Times New Roman" panose="02020603050405020304" pitchFamily="18" charset="0"/>
                <a:cs typeface="Times New Roman" panose="02020603050405020304" pitchFamily="18" charset="0"/>
              </a:rPr>
              <a:t>The Kansas Department of Agriculture only licenses hemp producers (growers)</a:t>
            </a:r>
          </a:p>
          <a:p>
            <a:pPr marL="742950" lvl="1" indent="-285750">
              <a:buFont typeface="Arial" panose="020B0604020202020204" pitchFamily="34" charset="0"/>
              <a:buChar char="•"/>
            </a:pPr>
            <a:r>
              <a:rPr lang="en-US" altLang="en-US" sz="2600" dirty="0">
                <a:latin typeface="Times New Roman" panose="02020603050405020304" pitchFamily="18" charset="0"/>
                <a:cs typeface="Times New Roman" panose="02020603050405020304" pitchFamily="18" charset="0"/>
              </a:rPr>
              <a:t>Must license annually by the </a:t>
            </a:r>
            <a:r>
              <a:rPr lang="en-US" altLang="en-US" sz="2600" dirty="0">
                <a:solidFill>
                  <a:srgbClr val="FFFF00"/>
                </a:solidFill>
                <a:latin typeface="Times New Roman" panose="02020603050405020304" pitchFamily="18" charset="0"/>
                <a:cs typeface="Times New Roman" panose="02020603050405020304" pitchFamily="18" charset="0"/>
              </a:rPr>
              <a:t>March 15 </a:t>
            </a:r>
            <a:r>
              <a:rPr lang="en-US" altLang="en-US" sz="2600" dirty="0">
                <a:latin typeface="Times New Roman" panose="02020603050405020304" pitchFamily="18" charset="0"/>
                <a:cs typeface="Times New Roman" panose="02020603050405020304" pitchFamily="18" charset="0"/>
              </a:rPr>
              <a:t>deadline</a:t>
            </a:r>
          </a:p>
          <a:p>
            <a:pPr marL="742950" lvl="1" indent="-285750">
              <a:buFont typeface="Arial" panose="020B0604020202020204" pitchFamily="34" charset="0"/>
              <a:buChar char="•"/>
            </a:pPr>
            <a:r>
              <a:rPr lang="en-US" altLang="en-US" sz="2600" dirty="0">
                <a:latin typeface="Times New Roman" panose="02020603050405020304" pitchFamily="18" charset="0"/>
                <a:cs typeface="Times New Roman" panose="02020603050405020304" pitchFamily="18" charset="0"/>
              </a:rPr>
              <a:t>K.A.R. 4-34-1 and K.A.R. 4-34-22 through 4-34-30 only apply to the commercial production of industrial hemp.</a:t>
            </a:r>
          </a:p>
          <a:p>
            <a:pPr marL="742950" lvl="1" indent="-285750">
              <a:buFont typeface="Arial" panose="020B0604020202020204" pitchFamily="34" charset="0"/>
              <a:buChar char="•"/>
            </a:pPr>
            <a:r>
              <a:rPr lang="en-US" altLang="en-US" sz="2600" dirty="0">
                <a:latin typeface="Times New Roman" panose="02020603050405020304" pitchFamily="18" charset="0"/>
                <a:cs typeface="Times New Roman" panose="02020603050405020304" pitchFamily="18" charset="0"/>
              </a:rPr>
              <a:t>agriculture.ks.gov/</a:t>
            </a:r>
            <a:r>
              <a:rPr lang="en-US" altLang="en-US" sz="2600" dirty="0" err="1">
                <a:latin typeface="Times New Roman" panose="02020603050405020304" pitchFamily="18" charset="0"/>
                <a:cs typeface="Times New Roman" panose="02020603050405020304" pitchFamily="18" charset="0"/>
              </a:rPr>
              <a:t>industrialhemp</a:t>
            </a:r>
            <a:endParaRPr lang="en-US" altLang="en-US" sz="26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endParaRPr lang="en-US" altLang="en-US" sz="24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endParaRPr lang="en-US" altLang="en-US" sz="2400"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98FFF48A-0FEC-48F9-9578-D6B91DBF6B15}"/>
              </a:ext>
            </a:extLst>
          </p:cNvPr>
          <p:cNvPicPr>
            <a:picLocks noChangeAspect="1"/>
          </p:cNvPicPr>
          <p:nvPr/>
        </p:nvPicPr>
        <p:blipFill rotWithShape="1">
          <a:blip r:embed="rId4"/>
          <a:srcRect t="25094" b="24233"/>
          <a:stretch/>
        </p:blipFill>
        <p:spPr>
          <a:xfrm>
            <a:off x="7391400" y="1684118"/>
            <a:ext cx="4469909" cy="3014254"/>
          </a:xfrm>
          <a:prstGeom prst="rect">
            <a:avLst/>
          </a:prstGeom>
          <a:ln w="12700">
            <a:solidFill>
              <a:schemeClr val="bg1"/>
            </a:solidFill>
          </a:ln>
        </p:spPr>
      </p:pic>
      <p:sp>
        <p:nvSpPr>
          <p:cNvPr id="13" name="Rectangle 12">
            <a:extLst>
              <a:ext uri="{FF2B5EF4-FFF2-40B4-BE49-F238E27FC236}">
                <a16:creationId xmlns:a16="http://schemas.microsoft.com/office/drawing/2014/main" id="{DEF1A563-2B88-4312-A87E-2F940F326F3D}"/>
              </a:ext>
            </a:extLst>
          </p:cNvPr>
          <p:cNvSpPr/>
          <p:nvPr/>
        </p:nvSpPr>
        <p:spPr>
          <a:xfrm>
            <a:off x="7332058" y="4722523"/>
            <a:ext cx="4469908" cy="646331"/>
          </a:xfrm>
          <a:prstGeom prst="rect">
            <a:avLst/>
          </a:prstGeom>
        </p:spPr>
        <p:txBody>
          <a:bodyPr wrap="square">
            <a:spAutoFit/>
          </a:bodyPr>
          <a:lstStyle/>
          <a:p>
            <a:r>
              <a:rPr lang="en-US" altLang="en-US" dirty="0">
                <a:latin typeface="Times New Roman" panose="02020603050405020304" pitchFamily="18" charset="0"/>
                <a:cs typeface="Times New Roman" panose="02020603050405020304" pitchFamily="18" charset="0"/>
              </a:rPr>
              <a:t>Field production of hemp for biomass material using a tobacco model in Kiowa Co., KS</a:t>
            </a:r>
          </a:p>
        </p:txBody>
      </p:sp>
    </p:spTree>
    <p:extLst>
      <p:ext uri="{BB962C8B-B14F-4D97-AF65-F5344CB8AC3E}">
        <p14:creationId xmlns:p14="http://schemas.microsoft.com/office/powerpoint/2010/main" val="589984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648" y="205571"/>
            <a:ext cx="10363200" cy="838194"/>
          </a:xfrm>
        </p:spPr>
        <p:txBody>
          <a:bodyPr>
            <a:normAutofit/>
          </a:bodyPr>
          <a:lstStyle/>
          <a:p>
            <a:pPr algn="l"/>
            <a:r>
              <a:rPr lang="en-US" dirty="0">
                <a:latin typeface="Times New Roman" panose="02020603050405020304" pitchFamily="18" charset="0"/>
                <a:cs typeface="Times New Roman" panose="02020603050405020304" pitchFamily="18" charset="0"/>
              </a:rPr>
              <a:t>Permanent Rule and Regulation Adoption</a:t>
            </a:r>
          </a:p>
        </p:txBody>
      </p:sp>
      <p:cxnSp>
        <p:nvCxnSpPr>
          <p:cNvPr id="4" name="Straight Connector 3"/>
          <p:cNvCxnSpPr>
            <a:cxnSpLocks/>
          </p:cNvCxnSpPr>
          <p:nvPr/>
        </p:nvCxnSpPr>
        <p:spPr>
          <a:xfrm>
            <a:off x="152400" y="1066800"/>
            <a:ext cx="11887200" cy="0"/>
          </a:xfrm>
          <a:prstGeom prst="line">
            <a:avLst/>
          </a:prstGeom>
          <a:ln>
            <a:solidFill>
              <a:srgbClr val="FEBC2C"/>
            </a:solidFill>
          </a:ln>
        </p:spPr>
        <p:style>
          <a:lnRef idx="3">
            <a:schemeClr val="accent5"/>
          </a:lnRef>
          <a:fillRef idx="0">
            <a:schemeClr val="accent5"/>
          </a:fillRef>
          <a:effectRef idx="2">
            <a:schemeClr val="accent5"/>
          </a:effectRef>
          <a:fontRef idx="minor">
            <a:schemeClr val="tx1"/>
          </a:fontRef>
        </p:style>
      </p:cxnSp>
      <p:sp>
        <p:nvSpPr>
          <p:cNvPr id="5" name="Slide Number Placeholder 4"/>
          <p:cNvSpPr>
            <a:spLocks noGrp="1"/>
          </p:cNvSpPr>
          <p:nvPr>
            <p:ph type="sldNum" sz="quarter" idx="12"/>
          </p:nvPr>
        </p:nvSpPr>
        <p:spPr/>
        <p:txBody>
          <a:bodyPr/>
          <a:lstStyle/>
          <a:p>
            <a:fld id="{2639A8D3-5C01-4A1A-AF34-64943B30133F}" type="slidenum">
              <a:rPr lang="en-US" smtClean="0">
                <a:solidFill>
                  <a:prstClr val="white">
                    <a:tint val="75000"/>
                  </a:prstClr>
                </a:solidFill>
              </a:rPr>
              <a:pPr/>
              <a:t>4</a:t>
            </a:fld>
            <a:endParaRPr lang="en-US">
              <a:solidFill>
                <a:prstClr val="white">
                  <a:tint val="75000"/>
                </a:prstClr>
              </a:solidFill>
            </a:endParaRPr>
          </a:p>
        </p:txBody>
      </p:sp>
      <p:cxnSp>
        <p:nvCxnSpPr>
          <p:cNvPr id="6" name="Straight Connector 5"/>
          <p:cNvCxnSpPr>
            <a:cxnSpLocks/>
          </p:cNvCxnSpPr>
          <p:nvPr/>
        </p:nvCxnSpPr>
        <p:spPr>
          <a:xfrm>
            <a:off x="152400" y="6324600"/>
            <a:ext cx="11887200" cy="0"/>
          </a:xfrm>
          <a:prstGeom prst="line">
            <a:avLst/>
          </a:prstGeom>
          <a:ln>
            <a:solidFill>
              <a:srgbClr val="FEBC2C"/>
            </a:solidFill>
          </a:ln>
        </p:spPr>
        <p:style>
          <a:lnRef idx="3">
            <a:schemeClr val="accent5"/>
          </a:lnRef>
          <a:fillRef idx="0">
            <a:schemeClr val="accent5"/>
          </a:fillRef>
          <a:effectRef idx="2">
            <a:schemeClr val="accent5"/>
          </a:effectRef>
          <a:fontRef idx="minor">
            <a:schemeClr val="tx1"/>
          </a:fontRef>
        </p:style>
      </p:cxn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591800" y="5562600"/>
            <a:ext cx="1167713" cy="6858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a:extLst>
              <a:ext uri="{FF2B5EF4-FFF2-40B4-BE49-F238E27FC236}">
                <a16:creationId xmlns:a16="http://schemas.microsoft.com/office/drawing/2014/main" id="{86B94730-283F-43E9-9170-967377F119F8}"/>
              </a:ext>
            </a:extLst>
          </p:cNvPr>
          <p:cNvSpPr txBox="1">
            <a:spLocks noChangeArrowheads="1"/>
          </p:cNvSpPr>
          <p:nvPr/>
        </p:nvSpPr>
        <p:spPr bwMode="auto">
          <a:xfrm>
            <a:off x="535169" y="1113924"/>
            <a:ext cx="10515600" cy="4764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defRPr/>
            </a:pPr>
            <a:r>
              <a:rPr lang="en-US" altLang="en-US" sz="2200" dirty="0">
                <a:latin typeface="Times New Roman" panose="02020603050405020304" pitchFamily="18" charset="0"/>
                <a:cs typeface="Times New Roman" panose="02020603050405020304" pitchFamily="18" charset="0"/>
              </a:rPr>
              <a:t>After publication of USDA’s final rule on hemp production on January 19, 2021, the industrial hemp advisory board met, on March 19, 2021, to provide comments and recommendations for the revision of administrative rules and regulations which would expand operational allowances for hemp producers.</a:t>
            </a:r>
          </a:p>
          <a:p>
            <a:pPr>
              <a:defRPr/>
            </a:pPr>
            <a:endParaRPr lang="en-US" altLang="en-US" sz="2200" dirty="0">
              <a:latin typeface="Times New Roman" panose="02020603050405020304" pitchFamily="18" charset="0"/>
              <a:cs typeface="Times New Roman" panose="02020603050405020304" pitchFamily="18" charset="0"/>
            </a:endParaRPr>
          </a:p>
          <a:p>
            <a:pPr>
              <a:defRPr/>
            </a:pPr>
            <a:r>
              <a:rPr lang="en-US" altLang="en-US" sz="2200" dirty="0">
                <a:latin typeface="Times New Roman" panose="02020603050405020304" pitchFamily="18" charset="0"/>
                <a:cs typeface="Times New Roman" panose="02020603050405020304" pitchFamily="18" charset="0"/>
              </a:rPr>
              <a:t>These operational allowances included: extending a harvest window from 15 days to 30 days from a sampling date, “hot” hemp being eligible for remediation and changes to the negligent violation threshold. </a:t>
            </a:r>
          </a:p>
          <a:p>
            <a:pPr>
              <a:defRPr/>
            </a:pPr>
            <a:endParaRPr lang="en-US" altLang="en-US" sz="2200" dirty="0">
              <a:latin typeface="Times New Roman" panose="02020603050405020304" pitchFamily="18" charset="0"/>
              <a:cs typeface="Times New Roman" panose="02020603050405020304" pitchFamily="18" charset="0"/>
            </a:endParaRPr>
          </a:p>
          <a:p>
            <a:pPr>
              <a:defRPr/>
            </a:pPr>
            <a:r>
              <a:rPr lang="en-US" altLang="en-US" sz="2200" dirty="0">
                <a:latin typeface="Times New Roman" panose="02020603050405020304" pitchFamily="18" charset="0"/>
                <a:cs typeface="Times New Roman" panose="02020603050405020304" pitchFamily="18" charset="0"/>
              </a:rPr>
              <a:t>These regulations were adopted temporarily on August 25, 2021, and subsequently on a permanent basis on December 2, 2021; the permanent regulations were effective December 17, 2021.  No substantial program changes occurred due to the adoption of the permanent regulations as they were already temporarily adopted.</a:t>
            </a:r>
          </a:p>
        </p:txBody>
      </p:sp>
    </p:spTree>
    <p:extLst>
      <p:ext uri="{BB962C8B-B14F-4D97-AF65-F5344CB8AC3E}">
        <p14:creationId xmlns:p14="http://schemas.microsoft.com/office/powerpoint/2010/main" val="732887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055" y="194938"/>
            <a:ext cx="10363200" cy="838194"/>
          </a:xfrm>
        </p:spPr>
        <p:txBody>
          <a:bodyPr>
            <a:normAutofit/>
          </a:bodyPr>
          <a:lstStyle/>
          <a:p>
            <a:pPr algn="l"/>
            <a:r>
              <a:rPr lang="en-US" dirty="0">
                <a:latin typeface="Times New Roman" panose="02020603050405020304" pitchFamily="18" charset="0"/>
                <a:cs typeface="Times New Roman" panose="02020603050405020304" pitchFamily="18" charset="0"/>
              </a:rPr>
              <a:t>Permanent Rule and Regulation Adoption</a:t>
            </a:r>
          </a:p>
        </p:txBody>
      </p:sp>
      <p:cxnSp>
        <p:nvCxnSpPr>
          <p:cNvPr id="4" name="Straight Connector 3"/>
          <p:cNvCxnSpPr>
            <a:cxnSpLocks/>
          </p:cNvCxnSpPr>
          <p:nvPr/>
        </p:nvCxnSpPr>
        <p:spPr>
          <a:xfrm>
            <a:off x="152400" y="1066800"/>
            <a:ext cx="11887200" cy="0"/>
          </a:xfrm>
          <a:prstGeom prst="line">
            <a:avLst/>
          </a:prstGeom>
          <a:ln>
            <a:solidFill>
              <a:srgbClr val="FEBC2C"/>
            </a:solidFill>
          </a:ln>
        </p:spPr>
        <p:style>
          <a:lnRef idx="3">
            <a:schemeClr val="accent5"/>
          </a:lnRef>
          <a:fillRef idx="0">
            <a:schemeClr val="accent5"/>
          </a:fillRef>
          <a:effectRef idx="2">
            <a:schemeClr val="accent5"/>
          </a:effectRef>
          <a:fontRef idx="minor">
            <a:schemeClr val="tx1"/>
          </a:fontRef>
        </p:style>
      </p:cxnSp>
      <p:sp>
        <p:nvSpPr>
          <p:cNvPr id="5" name="Slide Number Placeholder 4"/>
          <p:cNvSpPr>
            <a:spLocks noGrp="1"/>
          </p:cNvSpPr>
          <p:nvPr>
            <p:ph type="sldNum" sz="quarter" idx="12"/>
          </p:nvPr>
        </p:nvSpPr>
        <p:spPr/>
        <p:txBody>
          <a:bodyPr/>
          <a:lstStyle/>
          <a:p>
            <a:fld id="{2639A8D3-5C01-4A1A-AF34-64943B30133F}" type="slidenum">
              <a:rPr lang="en-US" smtClean="0">
                <a:solidFill>
                  <a:prstClr val="white">
                    <a:tint val="75000"/>
                  </a:prstClr>
                </a:solidFill>
              </a:rPr>
              <a:pPr/>
              <a:t>5</a:t>
            </a:fld>
            <a:endParaRPr lang="en-US">
              <a:solidFill>
                <a:prstClr val="white">
                  <a:tint val="75000"/>
                </a:prstClr>
              </a:solidFill>
            </a:endParaRPr>
          </a:p>
        </p:txBody>
      </p:sp>
      <p:cxnSp>
        <p:nvCxnSpPr>
          <p:cNvPr id="6" name="Straight Connector 5"/>
          <p:cNvCxnSpPr>
            <a:cxnSpLocks/>
          </p:cNvCxnSpPr>
          <p:nvPr/>
        </p:nvCxnSpPr>
        <p:spPr>
          <a:xfrm>
            <a:off x="152400" y="6324600"/>
            <a:ext cx="11887200" cy="0"/>
          </a:xfrm>
          <a:prstGeom prst="line">
            <a:avLst/>
          </a:prstGeom>
          <a:ln>
            <a:solidFill>
              <a:srgbClr val="FEBC2C"/>
            </a:solidFill>
          </a:ln>
        </p:spPr>
        <p:style>
          <a:lnRef idx="3">
            <a:schemeClr val="accent5"/>
          </a:lnRef>
          <a:fillRef idx="0">
            <a:schemeClr val="accent5"/>
          </a:fillRef>
          <a:effectRef idx="2">
            <a:schemeClr val="accent5"/>
          </a:effectRef>
          <a:fontRef idx="minor">
            <a:schemeClr val="tx1"/>
          </a:fontRef>
        </p:style>
      </p:cxn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591800" y="5562600"/>
            <a:ext cx="1167713" cy="6858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a:extLst>
              <a:ext uri="{FF2B5EF4-FFF2-40B4-BE49-F238E27FC236}">
                <a16:creationId xmlns:a16="http://schemas.microsoft.com/office/drawing/2014/main" id="{86B94730-283F-43E9-9170-967377F119F8}"/>
              </a:ext>
            </a:extLst>
          </p:cNvPr>
          <p:cNvSpPr txBox="1">
            <a:spLocks noChangeArrowheads="1"/>
          </p:cNvSpPr>
          <p:nvPr/>
        </p:nvSpPr>
        <p:spPr bwMode="auto">
          <a:xfrm>
            <a:off x="567068" y="1232883"/>
            <a:ext cx="10972800" cy="4007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marL="0" indent="0">
              <a:buNone/>
              <a:defRPr/>
            </a:pPr>
            <a:r>
              <a:rPr lang="en-US" altLang="en-US" sz="2400" b="1" dirty="0">
                <a:latin typeface="Times New Roman" panose="02020603050405020304" pitchFamily="18" charset="0"/>
                <a:cs typeface="Times New Roman" panose="02020603050405020304" pitchFamily="18" charset="0"/>
              </a:rPr>
              <a:t>K.A.R. 4-34-24. Sampling, testing and harvest requirements.</a:t>
            </a:r>
          </a:p>
          <a:p>
            <a:pPr>
              <a:defRPr/>
            </a:pPr>
            <a:r>
              <a:rPr lang="en-US" altLang="en-US" sz="2400" dirty="0">
                <a:latin typeface="Times New Roman" panose="02020603050405020304" pitchFamily="18" charset="0"/>
                <a:cs typeface="Times New Roman" panose="02020603050405020304" pitchFamily="18" charset="0"/>
              </a:rPr>
              <a:t>KDA permanently amended K.A.R. 4-34-24, the regulation governing sampling, testing, and harvest requirements, that extends the timeframe within which licensees must complete harvest after samples of hemp are collected.</a:t>
            </a:r>
          </a:p>
          <a:p>
            <a:pPr>
              <a:defRPr/>
            </a:pPr>
            <a:endParaRPr lang="en-US" altLang="en-US" sz="2400" dirty="0">
              <a:latin typeface="Times New Roman" panose="02020603050405020304" pitchFamily="18" charset="0"/>
              <a:cs typeface="Times New Roman" panose="02020603050405020304" pitchFamily="18" charset="0"/>
            </a:endParaRPr>
          </a:p>
          <a:p>
            <a:pPr>
              <a:defRPr/>
            </a:pPr>
            <a:r>
              <a:rPr lang="en-US" altLang="en-US" sz="2400" dirty="0">
                <a:latin typeface="Times New Roman" panose="02020603050405020304" pitchFamily="18" charset="0"/>
                <a:cs typeface="Times New Roman" panose="02020603050405020304" pitchFamily="18" charset="0"/>
              </a:rPr>
              <a:t>The amendment requires harvest to be completed within 30 days of sampling rather than 15 days and is in accordance with the corresponding provision of the USDA final rule on commercial hemp production, CFR §990.3(i), which states, “Samples from cannabis plants must be collected within 30 days prior to the anticipated harvest, for total delta-9 tetrahydrocannabinol concentration level testing.”</a:t>
            </a:r>
          </a:p>
        </p:txBody>
      </p:sp>
    </p:spTree>
    <p:extLst>
      <p:ext uri="{BB962C8B-B14F-4D97-AF65-F5344CB8AC3E}">
        <p14:creationId xmlns:p14="http://schemas.microsoft.com/office/powerpoint/2010/main" val="842916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795" y="226837"/>
            <a:ext cx="10363200" cy="838194"/>
          </a:xfrm>
        </p:spPr>
        <p:txBody>
          <a:bodyPr>
            <a:normAutofit/>
          </a:bodyPr>
          <a:lstStyle/>
          <a:p>
            <a:pPr algn="l"/>
            <a:r>
              <a:rPr lang="en-US" dirty="0">
                <a:latin typeface="Times New Roman" panose="02020603050405020304" pitchFamily="18" charset="0"/>
                <a:cs typeface="Times New Roman" panose="02020603050405020304" pitchFamily="18" charset="0"/>
              </a:rPr>
              <a:t>Permanent Rule and Regulation Adoption</a:t>
            </a:r>
          </a:p>
        </p:txBody>
      </p:sp>
      <p:cxnSp>
        <p:nvCxnSpPr>
          <p:cNvPr id="4" name="Straight Connector 3"/>
          <p:cNvCxnSpPr>
            <a:cxnSpLocks/>
          </p:cNvCxnSpPr>
          <p:nvPr/>
        </p:nvCxnSpPr>
        <p:spPr>
          <a:xfrm>
            <a:off x="152400" y="1066800"/>
            <a:ext cx="11887200" cy="0"/>
          </a:xfrm>
          <a:prstGeom prst="line">
            <a:avLst/>
          </a:prstGeom>
          <a:ln>
            <a:solidFill>
              <a:srgbClr val="FEBC2C"/>
            </a:solidFill>
          </a:ln>
        </p:spPr>
        <p:style>
          <a:lnRef idx="3">
            <a:schemeClr val="accent5"/>
          </a:lnRef>
          <a:fillRef idx="0">
            <a:schemeClr val="accent5"/>
          </a:fillRef>
          <a:effectRef idx="2">
            <a:schemeClr val="accent5"/>
          </a:effectRef>
          <a:fontRef idx="minor">
            <a:schemeClr val="tx1"/>
          </a:fontRef>
        </p:style>
      </p:cxnSp>
      <p:sp>
        <p:nvSpPr>
          <p:cNvPr id="5" name="Slide Number Placeholder 4"/>
          <p:cNvSpPr>
            <a:spLocks noGrp="1"/>
          </p:cNvSpPr>
          <p:nvPr>
            <p:ph type="sldNum" sz="quarter" idx="12"/>
          </p:nvPr>
        </p:nvSpPr>
        <p:spPr/>
        <p:txBody>
          <a:bodyPr/>
          <a:lstStyle/>
          <a:p>
            <a:fld id="{2639A8D3-5C01-4A1A-AF34-64943B30133F}" type="slidenum">
              <a:rPr lang="en-US" smtClean="0">
                <a:solidFill>
                  <a:prstClr val="white">
                    <a:tint val="75000"/>
                  </a:prstClr>
                </a:solidFill>
              </a:rPr>
              <a:pPr/>
              <a:t>6</a:t>
            </a:fld>
            <a:endParaRPr lang="en-US">
              <a:solidFill>
                <a:prstClr val="white">
                  <a:tint val="75000"/>
                </a:prstClr>
              </a:solidFill>
            </a:endParaRPr>
          </a:p>
        </p:txBody>
      </p:sp>
      <p:cxnSp>
        <p:nvCxnSpPr>
          <p:cNvPr id="6" name="Straight Connector 5"/>
          <p:cNvCxnSpPr>
            <a:cxnSpLocks/>
          </p:cNvCxnSpPr>
          <p:nvPr/>
        </p:nvCxnSpPr>
        <p:spPr>
          <a:xfrm>
            <a:off x="152400" y="6324600"/>
            <a:ext cx="11887200" cy="0"/>
          </a:xfrm>
          <a:prstGeom prst="line">
            <a:avLst/>
          </a:prstGeom>
          <a:ln>
            <a:solidFill>
              <a:srgbClr val="FEBC2C"/>
            </a:solidFill>
          </a:ln>
        </p:spPr>
        <p:style>
          <a:lnRef idx="3">
            <a:schemeClr val="accent5"/>
          </a:lnRef>
          <a:fillRef idx="0">
            <a:schemeClr val="accent5"/>
          </a:fillRef>
          <a:effectRef idx="2">
            <a:schemeClr val="accent5"/>
          </a:effectRef>
          <a:fontRef idx="minor">
            <a:schemeClr val="tx1"/>
          </a:fontRef>
        </p:style>
      </p:cxn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591800" y="5562600"/>
            <a:ext cx="1167713" cy="6858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a:extLst>
              <a:ext uri="{FF2B5EF4-FFF2-40B4-BE49-F238E27FC236}">
                <a16:creationId xmlns:a16="http://schemas.microsoft.com/office/drawing/2014/main" id="{86B94730-283F-43E9-9170-967377F119F8}"/>
              </a:ext>
            </a:extLst>
          </p:cNvPr>
          <p:cNvSpPr txBox="1">
            <a:spLocks noChangeArrowheads="1"/>
          </p:cNvSpPr>
          <p:nvPr/>
        </p:nvSpPr>
        <p:spPr bwMode="auto">
          <a:xfrm>
            <a:off x="545802" y="1161340"/>
            <a:ext cx="108204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marL="0" indent="0">
              <a:buNone/>
              <a:defRPr/>
            </a:pPr>
            <a:r>
              <a:rPr lang="en-US" altLang="en-US" sz="2200" b="1" dirty="0">
                <a:latin typeface="Times New Roman" panose="02020603050405020304" pitchFamily="18" charset="0"/>
                <a:cs typeface="Times New Roman" panose="02020603050405020304" pitchFamily="18" charset="0"/>
              </a:rPr>
              <a:t>K.A.R. 4-34-25. Remediation; effective disposal; violations.</a:t>
            </a:r>
          </a:p>
          <a:p>
            <a:pPr>
              <a:defRPr/>
            </a:pPr>
            <a:r>
              <a:rPr lang="en-US" altLang="en-US" sz="2200" dirty="0">
                <a:latin typeface="Times New Roman" panose="02020603050405020304" pitchFamily="18" charset="0"/>
                <a:cs typeface="Times New Roman" panose="02020603050405020304" pitchFamily="18" charset="0"/>
              </a:rPr>
              <a:t>KDA permanently amended K.A.R. 4-34-25, the regulation that governs effective disposal of hemp, to allow hemp that contains a delta-9 tetrahydrocannabinol (“THC”) concentration greater than 0.3 percent on a dry-weight basis to be remediated into a lawful product, rather than requiring all such hemp to be effectively disposed of.</a:t>
            </a:r>
          </a:p>
          <a:p>
            <a:pPr>
              <a:defRPr/>
            </a:pPr>
            <a:endParaRPr lang="en-US" altLang="en-US" sz="2200" dirty="0">
              <a:latin typeface="Times New Roman" panose="02020603050405020304" pitchFamily="18" charset="0"/>
              <a:cs typeface="Times New Roman" panose="02020603050405020304" pitchFamily="18" charset="0"/>
            </a:endParaRPr>
          </a:p>
          <a:p>
            <a:pPr>
              <a:defRPr/>
            </a:pPr>
            <a:r>
              <a:rPr lang="en-US" altLang="en-US" sz="2200" dirty="0">
                <a:latin typeface="Times New Roman" panose="02020603050405020304" pitchFamily="18" charset="0"/>
                <a:cs typeface="Times New Roman" panose="02020603050405020304" pitchFamily="18" charset="0"/>
              </a:rPr>
              <a:t>The amendment allows plants produced as hemp to enter commerce if remediated to have a THC concentration of 0.3 percent or less on a dry-weight basis within 60 days of the issuance of a failing report of analysis. </a:t>
            </a:r>
          </a:p>
          <a:p>
            <a:pPr>
              <a:defRPr/>
            </a:pPr>
            <a:endParaRPr lang="en-US" altLang="en-US" sz="2200" dirty="0">
              <a:latin typeface="Times New Roman" panose="02020603050405020304" pitchFamily="18" charset="0"/>
              <a:cs typeface="Times New Roman" panose="02020603050405020304" pitchFamily="18" charset="0"/>
            </a:endParaRPr>
          </a:p>
          <a:p>
            <a:pPr>
              <a:defRPr/>
            </a:pPr>
            <a:r>
              <a:rPr lang="en-US" altLang="en-US" sz="2200" dirty="0">
                <a:latin typeface="Times New Roman" panose="02020603050405020304" pitchFamily="18" charset="0"/>
                <a:cs typeface="Times New Roman" panose="02020603050405020304" pitchFamily="18" charset="0"/>
              </a:rPr>
              <a:t>The amendments to K.A.R. 4-34-25 also set out more detailed timelines and requirements for the remediation process and post-remediation handling, transportation, sampling and testing.</a:t>
            </a:r>
          </a:p>
        </p:txBody>
      </p:sp>
    </p:spTree>
    <p:extLst>
      <p:ext uri="{BB962C8B-B14F-4D97-AF65-F5344CB8AC3E}">
        <p14:creationId xmlns:p14="http://schemas.microsoft.com/office/powerpoint/2010/main" val="3380410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535" y="205571"/>
            <a:ext cx="10363200" cy="838194"/>
          </a:xfrm>
        </p:spPr>
        <p:txBody>
          <a:bodyPr>
            <a:normAutofit/>
          </a:bodyPr>
          <a:lstStyle/>
          <a:p>
            <a:pPr algn="l"/>
            <a:r>
              <a:rPr lang="en-US" dirty="0">
                <a:latin typeface="Times New Roman" panose="02020603050405020304" pitchFamily="18" charset="0"/>
                <a:cs typeface="Times New Roman" panose="02020603050405020304" pitchFamily="18" charset="0"/>
              </a:rPr>
              <a:t>Permanent Rule and Regulation Adoption</a:t>
            </a:r>
          </a:p>
        </p:txBody>
      </p:sp>
      <p:cxnSp>
        <p:nvCxnSpPr>
          <p:cNvPr id="4" name="Straight Connector 3"/>
          <p:cNvCxnSpPr>
            <a:cxnSpLocks/>
          </p:cNvCxnSpPr>
          <p:nvPr/>
        </p:nvCxnSpPr>
        <p:spPr>
          <a:xfrm>
            <a:off x="152400" y="1066800"/>
            <a:ext cx="11887200" cy="0"/>
          </a:xfrm>
          <a:prstGeom prst="line">
            <a:avLst/>
          </a:prstGeom>
          <a:ln>
            <a:solidFill>
              <a:srgbClr val="FEBC2C"/>
            </a:solidFill>
          </a:ln>
        </p:spPr>
        <p:style>
          <a:lnRef idx="3">
            <a:schemeClr val="accent5"/>
          </a:lnRef>
          <a:fillRef idx="0">
            <a:schemeClr val="accent5"/>
          </a:fillRef>
          <a:effectRef idx="2">
            <a:schemeClr val="accent5"/>
          </a:effectRef>
          <a:fontRef idx="minor">
            <a:schemeClr val="tx1"/>
          </a:fontRef>
        </p:style>
      </p:cxnSp>
      <p:sp>
        <p:nvSpPr>
          <p:cNvPr id="5" name="Slide Number Placeholder 4"/>
          <p:cNvSpPr>
            <a:spLocks noGrp="1"/>
          </p:cNvSpPr>
          <p:nvPr>
            <p:ph type="sldNum" sz="quarter" idx="12"/>
          </p:nvPr>
        </p:nvSpPr>
        <p:spPr/>
        <p:txBody>
          <a:bodyPr/>
          <a:lstStyle/>
          <a:p>
            <a:fld id="{2639A8D3-5C01-4A1A-AF34-64943B30133F}" type="slidenum">
              <a:rPr lang="en-US" smtClean="0">
                <a:solidFill>
                  <a:prstClr val="white">
                    <a:tint val="75000"/>
                  </a:prstClr>
                </a:solidFill>
              </a:rPr>
              <a:pPr/>
              <a:t>7</a:t>
            </a:fld>
            <a:endParaRPr lang="en-US">
              <a:solidFill>
                <a:prstClr val="white">
                  <a:tint val="75000"/>
                </a:prstClr>
              </a:solidFill>
            </a:endParaRPr>
          </a:p>
        </p:txBody>
      </p:sp>
      <p:cxnSp>
        <p:nvCxnSpPr>
          <p:cNvPr id="6" name="Straight Connector 5"/>
          <p:cNvCxnSpPr>
            <a:cxnSpLocks/>
          </p:cNvCxnSpPr>
          <p:nvPr/>
        </p:nvCxnSpPr>
        <p:spPr>
          <a:xfrm>
            <a:off x="152400" y="6324600"/>
            <a:ext cx="11887200" cy="0"/>
          </a:xfrm>
          <a:prstGeom prst="line">
            <a:avLst/>
          </a:prstGeom>
          <a:ln>
            <a:solidFill>
              <a:srgbClr val="FEBC2C"/>
            </a:solidFill>
          </a:ln>
        </p:spPr>
        <p:style>
          <a:lnRef idx="3">
            <a:schemeClr val="accent5"/>
          </a:lnRef>
          <a:fillRef idx="0">
            <a:schemeClr val="accent5"/>
          </a:fillRef>
          <a:effectRef idx="2">
            <a:schemeClr val="accent5"/>
          </a:effectRef>
          <a:fontRef idx="minor">
            <a:schemeClr val="tx1"/>
          </a:fontRef>
        </p:style>
      </p:cxn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591800" y="5562600"/>
            <a:ext cx="1167713" cy="6858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a:extLst>
              <a:ext uri="{FF2B5EF4-FFF2-40B4-BE49-F238E27FC236}">
                <a16:creationId xmlns:a16="http://schemas.microsoft.com/office/drawing/2014/main" id="{86B94730-283F-43E9-9170-967377F119F8}"/>
              </a:ext>
            </a:extLst>
          </p:cNvPr>
          <p:cNvSpPr txBox="1">
            <a:spLocks noChangeArrowheads="1"/>
          </p:cNvSpPr>
          <p:nvPr/>
        </p:nvSpPr>
        <p:spPr bwMode="auto">
          <a:xfrm>
            <a:off x="556435" y="1232883"/>
            <a:ext cx="10972800" cy="4007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marL="0" indent="0">
              <a:buNone/>
              <a:defRPr/>
            </a:pPr>
            <a:r>
              <a:rPr lang="en-US" altLang="en-US" sz="2400" b="1" dirty="0">
                <a:latin typeface="Times New Roman" panose="02020603050405020304" pitchFamily="18" charset="0"/>
                <a:cs typeface="Times New Roman" panose="02020603050405020304" pitchFamily="18" charset="0"/>
              </a:rPr>
              <a:t>K.A.R. 4-34-29. Negligent violations; corrective action plans</a:t>
            </a:r>
          </a:p>
          <a:p>
            <a:pPr>
              <a:defRPr/>
            </a:pPr>
            <a:r>
              <a:rPr lang="en-US" altLang="en-US" sz="2400" dirty="0">
                <a:latin typeface="Times New Roman" panose="02020603050405020304" pitchFamily="18" charset="0"/>
                <a:cs typeface="Times New Roman" panose="02020603050405020304" pitchFamily="18" charset="0"/>
              </a:rPr>
              <a:t>KDA permanently amended K.A.R. 4-34-29, the regulation that governs negligent violations of the Commercial Industrial Hemp Act, to provide that the THC threshold at which hemp will be considered to have been produced negligently is 1.0 percent, rather than the 0.5 percent provided for in the interim final rule. </a:t>
            </a:r>
          </a:p>
          <a:p>
            <a:pPr>
              <a:defRPr/>
            </a:pPr>
            <a:endParaRPr lang="en-US" altLang="en-US" sz="2400" dirty="0">
              <a:latin typeface="Times New Roman" panose="02020603050405020304" pitchFamily="18" charset="0"/>
              <a:cs typeface="Times New Roman" panose="02020603050405020304" pitchFamily="18" charset="0"/>
            </a:endParaRPr>
          </a:p>
          <a:p>
            <a:pPr>
              <a:defRPr/>
            </a:pPr>
            <a:r>
              <a:rPr lang="en-US" altLang="en-US" sz="2400" dirty="0">
                <a:latin typeface="Times New Roman" panose="02020603050405020304" pitchFamily="18" charset="0"/>
                <a:cs typeface="Times New Roman" panose="02020603050405020304" pitchFamily="18" charset="0"/>
              </a:rPr>
              <a:t>This is in accordance with CFR §990.29(3) which states that “hemp producers do not commit a negligent violation…if they make reasonable efforts to grow hemp and the cannabis does not have a total THC concentration of more than 1.0 percent on a dry weight basis.”</a:t>
            </a:r>
          </a:p>
        </p:txBody>
      </p:sp>
    </p:spTree>
    <p:extLst>
      <p:ext uri="{BB962C8B-B14F-4D97-AF65-F5344CB8AC3E}">
        <p14:creationId xmlns:p14="http://schemas.microsoft.com/office/powerpoint/2010/main" val="3731679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908" y="226837"/>
            <a:ext cx="10363200" cy="838194"/>
          </a:xfrm>
        </p:spPr>
        <p:txBody>
          <a:bodyPr>
            <a:normAutofit/>
          </a:bodyPr>
          <a:lstStyle/>
          <a:p>
            <a:pPr algn="l"/>
            <a:r>
              <a:rPr lang="en-US" altLang="en-US" sz="4400" dirty="0">
                <a:latin typeface="Times New Roman" panose="02020603050405020304" pitchFamily="18" charset="0"/>
                <a:cs typeface="Times New Roman" panose="02020603050405020304" pitchFamily="18" charset="0"/>
              </a:rPr>
              <a:t>How is hemp regulated in Kansas?</a:t>
            </a:r>
            <a:endParaRPr lang="en-US" dirty="0">
              <a:latin typeface="Times New Roman" panose="02020603050405020304" pitchFamily="18" charset="0"/>
              <a:cs typeface="Times New Roman" panose="02020603050405020304" pitchFamily="18" charset="0"/>
            </a:endParaRPr>
          </a:p>
        </p:txBody>
      </p:sp>
      <p:cxnSp>
        <p:nvCxnSpPr>
          <p:cNvPr id="4" name="Straight Connector 3"/>
          <p:cNvCxnSpPr>
            <a:cxnSpLocks/>
          </p:cNvCxnSpPr>
          <p:nvPr/>
        </p:nvCxnSpPr>
        <p:spPr>
          <a:xfrm>
            <a:off x="152400" y="1066800"/>
            <a:ext cx="11887200" cy="0"/>
          </a:xfrm>
          <a:prstGeom prst="line">
            <a:avLst/>
          </a:prstGeom>
          <a:ln>
            <a:solidFill>
              <a:srgbClr val="FEBC2C"/>
            </a:solidFill>
          </a:ln>
        </p:spPr>
        <p:style>
          <a:lnRef idx="3">
            <a:schemeClr val="accent5"/>
          </a:lnRef>
          <a:fillRef idx="0">
            <a:schemeClr val="accent5"/>
          </a:fillRef>
          <a:effectRef idx="2">
            <a:schemeClr val="accent5"/>
          </a:effectRef>
          <a:fontRef idx="minor">
            <a:schemeClr val="tx1"/>
          </a:fontRef>
        </p:style>
      </p:cxnSp>
      <p:sp>
        <p:nvSpPr>
          <p:cNvPr id="5" name="Slide Number Placeholder 4"/>
          <p:cNvSpPr>
            <a:spLocks noGrp="1"/>
          </p:cNvSpPr>
          <p:nvPr>
            <p:ph type="sldNum" sz="quarter" idx="12"/>
          </p:nvPr>
        </p:nvSpPr>
        <p:spPr/>
        <p:txBody>
          <a:bodyPr/>
          <a:lstStyle/>
          <a:p>
            <a:fld id="{2639A8D3-5C01-4A1A-AF34-64943B30133F}" type="slidenum">
              <a:rPr lang="en-US" smtClean="0">
                <a:solidFill>
                  <a:prstClr val="white">
                    <a:tint val="75000"/>
                  </a:prstClr>
                </a:solidFill>
              </a:rPr>
              <a:pPr/>
              <a:t>8</a:t>
            </a:fld>
            <a:endParaRPr lang="en-US">
              <a:solidFill>
                <a:prstClr val="white">
                  <a:tint val="75000"/>
                </a:prstClr>
              </a:solidFill>
            </a:endParaRPr>
          </a:p>
        </p:txBody>
      </p:sp>
      <p:cxnSp>
        <p:nvCxnSpPr>
          <p:cNvPr id="6" name="Straight Connector 5"/>
          <p:cNvCxnSpPr>
            <a:cxnSpLocks/>
          </p:cNvCxnSpPr>
          <p:nvPr/>
        </p:nvCxnSpPr>
        <p:spPr>
          <a:xfrm>
            <a:off x="152400" y="6324600"/>
            <a:ext cx="11887200" cy="0"/>
          </a:xfrm>
          <a:prstGeom prst="line">
            <a:avLst/>
          </a:prstGeom>
          <a:ln>
            <a:solidFill>
              <a:srgbClr val="FEBC2C"/>
            </a:solidFill>
          </a:ln>
        </p:spPr>
        <p:style>
          <a:lnRef idx="3">
            <a:schemeClr val="accent5"/>
          </a:lnRef>
          <a:fillRef idx="0">
            <a:schemeClr val="accent5"/>
          </a:fillRef>
          <a:effectRef idx="2">
            <a:schemeClr val="accent5"/>
          </a:effectRef>
          <a:fontRef idx="minor">
            <a:schemeClr val="tx1"/>
          </a:fontRef>
        </p:style>
      </p:cxn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591800" y="5562600"/>
            <a:ext cx="1167713" cy="6858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3DCE22B6-273E-4E28-801B-4F50C1DB593A}"/>
              </a:ext>
            </a:extLst>
          </p:cNvPr>
          <p:cNvSpPr/>
          <p:nvPr/>
        </p:nvSpPr>
        <p:spPr>
          <a:xfrm>
            <a:off x="5593033" y="5754678"/>
            <a:ext cx="3200400" cy="369332"/>
          </a:xfrm>
          <a:prstGeom prst="rect">
            <a:avLst/>
          </a:prstGeom>
        </p:spPr>
        <p:txBody>
          <a:bodyPr wrap="square">
            <a:spAutoFit/>
          </a:bodyPr>
          <a:lstStyle/>
          <a:p>
            <a:r>
              <a:rPr lang="en-US" altLang="en-US" dirty="0">
                <a:latin typeface="Times New Roman" panose="02020603050405020304" pitchFamily="18" charset="0"/>
                <a:cs typeface="Times New Roman" panose="02020603050405020304" pitchFamily="18" charset="0"/>
              </a:rPr>
              <a:t>Riley, 2021</a:t>
            </a:r>
          </a:p>
        </p:txBody>
      </p:sp>
      <p:pic>
        <p:nvPicPr>
          <p:cNvPr id="8" name="Picture 7">
            <a:extLst>
              <a:ext uri="{FF2B5EF4-FFF2-40B4-BE49-F238E27FC236}">
                <a16:creationId xmlns:a16="http://schemas.microsoft.com/office/drawing/2014/main" id="{6D455001-68CE-4BD8-BA61-B8B7A491D90B}"/>
              </a:ext>
            </a:extLst>
          </p:cNvPr>
          <p:cNvPicPr>
            <a:picLocks noChangeAspect="1"/>
          </p:cNvPicPr>
          <p:nvPr/>
        </p:nvPicPr>
        <p:blipFill>
          <a:blip r:embed="rId4"/>
          <a:stretch>
            <a:fillRect/>
          </a:stretch>
        </p:blipFill>
        <p:spPr>
          <a:xfrm>
            <a:off x="5642568" y="3346179"/>
            <a:ext cx="4225332" cy="2376749"/>
          </a:xfrm>
          <a:prstGeom prst="rect">
            <a:avLst/>
          </a:prstGeom>
          <a:ln w="12700">
            <a:solidFill>
              <a:schemeClr val="bg1"/>
            </a:solidFill>
          </a:ln>
        </p:spPr>
      </p:pic>
      <p:sp>
        <p:nvSpPr>
          <p:cNvPr id="11" name="Rectangle 10">
            <a:extLst>
              <a:ext uri="{FF2B5EF4-FFF2-40B4-BE49-F238E27FC236}">
                <a16:creationId xmlns:a16="http://schemas.microsoft.com/office/drawing/2014/main" id="{39AC69C1-DCA4-44B2-B301-FF2CA9138CDA}"/>
              </a:ext>
            </a:extLst>
          </p:cNvPr>
          <p:cNvSpPr/>
          <p:nvPr/>
        </p:nvSpPr>
        <p:spPr>
          <a:xfrm>
            <a:off x="542214" y="1438766"/>
            <a:ext cx="10083918" cy="2723823"/>
          </a:xfrm>
          <a:prstGeom prst="rect">
            <a:avLst/>
          </a:prstGeom>
        </p:spPr>
        <p:txBody>
          <a:bodyPr wrap="square">
            <a:spAutoFit/>
          </a:bodyPr>
          <a:lstStyle/>
          <a:p>
            <a:pPr marL="342900" indent="-342900">
              <a:spcAft>
                <a:spcPts val="600"/>
              </a:spcAft>
              <a:buFont typeface="Arial" panose="020B0604020202020204" pitchFamily="34" charset="0"/>
              <a:buChar char="•"/>
            </a:pPr>
            <a:r>
              <a:rPr lang="en-US" altLang="en-US" sz="2600" dirty="0">
                <a:latin typeface="Times New Roman" panose="02020603050405020304" pitchFamily="18" charset="0"/>
                <a:cs typeface="Times New Roman" panose="02020603050405020304" pitchFamily="18" charset="0"/>
              </a:rPr>
              <a:t>Hemp Processor Registry</a:t>
            </a:r>
          </a:p>
          <a:p>
            <a:pPr marL="800100" lvl="1" indent="-342900">
              <a:spcAft>
                <a:spcPts val="600"/>
              </a:spcAft>
              <a:buFont typeface="Arial" panose="020B0604020202020204" pitchFamily="34" charset="0"/>
              <a:buChar char="•"/>
            </a:pPr>
            <a:r>
              <a:rPr lang="en-US" altLang="en-US" sz="2600" dirty="0">
                <a:latin typeface="Times New Roman" panose="02020603050405020304" pitchFamily="18" charset="0"/>
                <a:cs typeface="Times New Roman" panose="02020603050405020304" pitchFamily="18" charset="0"/>
              </a:rPr>
              <a:t>The Office of the State Fire Marshal registers hemp processors on an annual basis.</a:t>
            </a:r>
          </a:p>
          <a:p>
            <a:pPr marL="800100" lvl="1" indent="-342900">
              <a:spcAft>
                <a:spcPts val="600"/>
              </a:spcAft>
              <a:buFont typeface="Arial" panose="020B0604020202020204" pitchFamily="34" charset="0"/>
              <a:buChar char="•"/>
            </a:pPr>
            <a:r>
              <a:rPr lang="en-US" altLang="en-US" sz="2600" dirty="0">
                <a:latin typeface="Times New Roman" panose="02020603050405020304" pitchFamily="18" charset="0"/>
                <a:cs typeface="Times New Roman" panose="02020603050405020304" pitchFamily="18" charset="0"/>
              </a:rPr>
              <a:t>K.A.R. 22-26-1 through K.A.R. 22-26-16 only apply to processing of industrial hemp.</a:t>
            </a:r>
          </a:p>
          <a:p>
            <a:pPr marL="800100" lvl="1" indent="-342900">
              <a:spcAft>
                <a:spcPts val="600"/>
              </a:spcAft>
              <a:buFont typeface="Arial" panose="020B0604020202020204" pitchFamily="34" charset="0"/>
              <a:buChar char="•"/>
            </a:pPr>
            <a:r>
              <a:rPr lang="en-US" altLang="en-US" sz="2600" dirty="0">
                <a:latin typeface="Times New Roman" panose="02020603050405020304" pitchFamily="18" charset="0"/>
                <a:cs typeface="Times New Roman" panose="02020603050405020304" pitchFamily="18" charset="0"/>
              </a:rPr>
              <a:t>firemarshal.ks.gov/334</a:t>
            </a:r>
          </a:p>
        </p:txBody>
      </p:sp>
    </p:spTree>
    <p:extLst>
      <p:ext uri="{BB962C8B-B14F-4D97-AF65-F5344CB8AC3E}">
        <p14:creationId xmlns:p14="http://schemas.microsoft.com/office/powerpoint/2010/main" val="2149528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063" y="152406"/>
            <a:ext cx="10363200" cy="838194"/>
          </a:xfrm>
        </p:spPr>
        <p:txBody>
          <a:bodyPr>
            <a:noAutofit/>
          </a:bodyPr>
          <a:lstStyle/>
          <a:p>
            <a:pPr algn="l">
              <a:spcAft>
                <a:spcPts val="600"/>
              </a:spcAft>
              <a:defRPr/>
            </a:pPr>
            <a:r>
              <a:rPr lang="en-US" sz="3800" dirty="0">
                <a:latin typeface="Times New Roman" panose="02020603050405020304" pitchFamily="18" charset="0"/>
                <a:cs typeface="Times New Roman" panose="02020603050405020304" pitchFamily="18" charset="0"/>
              </a:rPr>
              <a:t>Office of the State Fire Marshal – </a:t>
            </a:r>
            <a:br>
              <a:rPr lang="en-US" sz="3800" dirty="0">
                <a:latin typeface="Times New Roman" panose="02020603050405020304" pitchFamily="18" charset="0"/>
                <a:cs typeface="Times New Roman" panose="02020603050405020304" pitchFamily="18" charset="0"/>
              </a:rPr>
            </a:br>
            <a:r>
              <a:rPr lang="en-US" sz="3800" dirty="0">
                <a:latin typeface="Times New Roman" panose="02020603050405020304" pitchFamily="18" charset="0"/>
                <a:cs typeface="Times New Roman" panose="02020603050405020304" pitchFamily="18" charset="0"/>
              </a:rPr>
              <a:t>Hemp Processor Resources </a:t>
            </a:r>
            <a:endParaRPr lang="en-US" sz="3800" dirty="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4" name="Straight Connector 3"/>
          <p:cNvCxnSpPr>
            <a:cxnSpLocks/>
          </p:cNvCxnSpPr>
          <p:nvPr/>
        </p:nvCxnSpPr>
        <p:spPr>
          <a:xfrm>
            <a:off x="152400" y="1066800"/>
            <a:ext cx="11887200" cy="0"/>
          </a:xfrm>
          <a:prstGeom prst="line">
            <a:avLst/>
          </a:prstGeom>
          <a:ln>
            <a:solidFill>
              <a:srgbClr val="FEBC2C"/>
            </a:solidFill>
          </a:ln>
        </p:spPr>
        <p:style>
          <a:lnRef idx="3">
            <a:schemeClr val="accent5"/>
          </a:lnRef>
          <a:fillRef idx="0">
            <a:schemeClr val="accent5"/>
          </a:fillRef>
          <a:effectRef idx="2">
            <a:schemeClr val="accent5"/>
          </a:effectRef>
          <a:fontRef idx="minor">
            <a:schemeClr val="tx1"/>
          </a:fontRef>
        </p:style>
      </p:cxnSp>
      <p:sp>
        <p:nvSpPr>
          <p:cNvPr id="5" name="Slide Number Placeholder 4"/>
          <p:cNvSpPr>
            <a:spLocks noGrp="1"/>
          </p:cNvSpPr>
          <p:nvPr>
            <p:ph type="sldNum" sz="quarter" idx="12"/>
          </p:nvPr>
        </p:nvSpPr>
        <p:spPr/>
        <p:txBody>
          <a:bodyPr/>
          <a:lstStyle/>
          <a:p>
            <a:fld id="{2639A8D3-5C01-4A1A-AF34-64943B30133F}" type="slidenum">
              <a:rPr lang="en-US" smtClean="0">
                <a:solidFill>
                  <a:prstClr val="white">
                    <a:tint val="75000"/>
                  </a:prstClr>
                </a:solidFill>
              </a:rPr>
              <a:pPr/>
              <a:t>9</a:t>
            </a:fld>
            <a:endParaRPr lang="en-US">
              <a:solidFill>
                <a:prstClr val="white">
                  <a:tint val="75000"/>
                </a:prstClr>
              </a:solidFill>
            </a:endParaRPr>
          </a:p>
        </p:txBody>
      </p:sp>
      <p:cxnSp>
        <p:nvCxnSpPr>
          <p:cNvPr id="6" name="Straight Connector 5"/>
          <p:cNvCxnSpPr>
            <a:cxnSpLocks/>
          </p:cNvCxnSpPr>
          <p:nvPr/>
        </p:nvCxnSpPr>
        <p:spPr>
          <a:xfrm>
            <a:off x="152400" y="6324600"/>
            <a:ext cx="11887200" cy="0"/>
          </a:xfrm>
          <a:prstGeom prst="line">
            <a:avLst/>
          </a:prstGeom>
          <a:ln>
            <a:solidFill>
              <a:srgbClr val="FEBC2C"/>
            </a:solidFill>
          </a:ln>
        </p:spPr>
        <p:style>
          <a:lnRef idx="3">
            <a:schemeClr val="accent5"/>
          </a:lnRef>
          <a:fillRef idx="0">
            <a:schemeClr val="accent5"/>
          </a:fillRef>
          <a:effectRef idx="2">
            <a:schemeClr val="accent5"/>
          </a:effectRef>
          <a:fontRef idx="minor">
            <a:schemeClr val="tx1"/>
          </a:fontRef>
        </p:style>
      </p:cxn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591800" y="5562600"/>
            <a:ext cx="1167713" cy="68580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D90C7C48-9B35-47AF-8AB4-7FBAEB562F42}"/>
              </a:ext>
            </a:extLst>
          </p:cNvPr>
          <p:cNvSpPr txBox="1">
            <a:spLocks/>
          </p:cNvSpPr>
          <p:nvPr/>
        </p:nvSpPr>
        <p:spPr>
          <a:xfrm>
            <a:off x="498231" y="1342291"/>
            <a:ext cx="11226113"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600"/>
              </a:spcAft>
              <a:defRPr/>
            </a:pPr>
            <a:endParaRPr lang="en-US" sz="1100" dirty="0">
              <a:latin typeface="Times New Roman" panose="020206030504050203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01E70CC3-221F-4F97-8254-E7A1EE1D5F4B}"/>
              </a:ext>
            </a:extLst>
          </p:cNvPr>
          <p:cNvSpPr txBox="1">
            <a:spLocks noChangeArrowheads="1"/>
          </p:cNvSpPr>
          <p:nvPr/>
        </p:nvSpPr>
        <p:spPr>
          <a:xfrm>
            <a:off x="609599" y="989746"/>
            <a:ext cx="10591802" cy="12033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altLang="en-US" sz="3600" i="1" dirty="0">
              <a:latin typeface="Times New Roman" panose="02020603050405020304" pitchFamily="18" charset="0"/>
              <a:cs typeface="Times New Roman" panose="02020603050405020304" pitchFamily="18" charset="0"/>
            </a:endParaRPr>
          </a:p>
        </p:txBody>
      </p:sp>
      <p:sp>
        <p:nvSpPr>
          <p:cNvPr id="11" name="Content Placeholder 2">
            <a:extLst>
              <a:ext uri="{FF2B5EF4-FFF2-40B4-BE49-F238E27FC236}">
                <a16:creationId xmlns:a16="http://schemas.microsoft.com/office/drawing/2014/main" id="{FB95D1E5-EC21-4838-807C-2B9489093C0C}"/>
              </a:ext>
            </a:extLst>
          </p:cNvPr>
          <p:cNvSpPr txBox="1">
            <a:spLocks/>
          </p:cNvSpPr>
          <p:nvPr/>
        </p:nvSpPr>
        <p:spPr>
          <a:xfrm>
            <a:off x="545801" y="1217609"/>
            <a:ext cx="11049002" cy="50276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600"/>
              </a:spcAft>
              <a:buNone/>
              <a:defRPr/>
            </a:pPr>
            <a:r>
              <a:rPr lang="en-US" sz="2900" dirty="0">
                <a:latin typeface="Times New Roman" panose="02020603050405020304" pitchFamily="18" charset="0"/>
                <a:cs typeface="Times New Roman" panose="02020603050405020304" pitchFamily="18" charset="0"/>
              </a:rPr>
              <a:t>Commercial Industrial Hemp Processing Page: firemarshal.ks.gov/334</a:t>
            </a:r>
          </a:p>
          <a:p>
            <a:pPr>
              <a:spcAft>
                <a:spcPts val="600"/>
              </a:spcAft>
              <a:defRPr/>
            </a:pPr>
            <a:endParaRPr lang="en-US" sz="2200" dirty="0">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B14C63B0-4B34-4703-8C91-72817848FD08}"/>
              </a:ext>
            </a:extLst>
          </p:cNvPr>
          <p:cNvPicPr>
            <a:picLocks noChangeAspect="1"/>
          </p:cNvPicPr>
          <p:nvPr/>
        </p:nvPicPr>
        <p:blipFill>
          <a:blip r:embed="rId4"/>
          <a:stretch>
            <a:fillRect/>
          </a:stretch>
        </p:blipFill>
        <p:spPr>
          <a:xfrm>
            <a:off x="632459" y="1932855"/>
            <a:ext cx="7848600" cy="3858345"/>
          </a:xfrm>
          <a:prstGeom prst="rect">
            <a:avLst/>
          </a:prstGeom>
        </p:spPr>
      </p:pic>
      <p:sp>
        <p:nvSpPr>
          <p:cNvPr id="13" name="Title 1">
            <a:extLst>
              <a:ext uri="{FF2B5EF4-FFF2-40B4-BE49-F238E27FC236}">
                <a16:creationId xmlns:a16="http://schemas.microsoft.com/office/drawing/2014/main" id="{BA0E840D-248E-4EB0-AFDD-A860E6D2AB5F}"/>
              </a:ext>
            </a:extLst>
          </p:cNvPr>
          <p:cNvSpPr txBox="1">
            <a:spLocks/>
          </p:cNvSpPr>
          <p:nvPr/>
        </p:nvSpPr>
        <p:spPr>
          <a:xfrm>
            <a:off x="8568068" y="2220888"/>
            <a:ext cx="3543270" cy="3464606"/>
          </a:xfrm>
          <a:prstGeom prst="rect">
            <a:avLst/>
          </a:prstGeom>
        </p:spPr>
        <p:txBody>
          <a:bodyPr>
            <a:no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000" cap="none" dirty="0">
                <a:solidFill>
                  <a:schemeClr val="tx1"/>
                </a:solidFill>
                <a:latin typeface="Times New Roman" panose="02020603050405020304" pitchFamily="18" charset="0"/>
                <a:cs typeface="Times New Roman" panose="02020603050405020304" pitchFamily="18" charset="0"/>
              </a:rPr>
              <a:t>Office of the State Fire Marshal Commercial Industrial Hemp Processing</a:t>
            </a:r>
          </a:p>
          <a:p>
            <a:pPr algn="ctr"/>
            <a:endParaRPr lang="en-US" sz="2000" cap="none" dirty="0">
              <a:solidFill>
                <a:schemeClr val="tx1"/>
              </a:solidFill>
              <a:latin typeface="Times New Roman" panose="02020603050405020304" pitchFamily="18" charset="0"/>
              <a:cs typeface="Times New Roman" panose="02020603050405020304" pitchFamily="18" charset="0"/>
            </a:endParaRPr>
          </a:p>
          <a:p>
            <a:pPr algn="ctr"/>
            <a:r>
              <a:rPr lang="sv-SE" sz="2000" cap="none" dirty="0">
                <a:solidFill>
                  <a:schemeClr val="tx1"/>
                </a:solidFill>
                <a:latin typeface="Times New Roman" panose="02020603050405020304" pitchFamily="18" charset="0"/>
                <a:cs typeface="Times New Roman" panose="02020603050405020304" pitchFamily="18" charset="0"/>
              </a:rPr>
              <a:t>800 SW Jackson, Ste. 104</a:t>
            </a:r>
          </a:p>
          <a:p>
            <a:pPr algn="ctr"/>
            <a:r>
              <a:rPr lang="sv-SE" sz="2000" cap="none" dirty="0">
                <a:solidFill>
                  <a:schemeClr val="tx1"/>
                </a:solidFill>
                <a:latin typeface="Times New Roman" panose="02020603050405020304" pitchFamily="18" charset="0"/>
                <a:cs typeface="Times New Roman" panose="02020603050405020304" pitchFamily="18" charset="0"/>
              </a:rPr>
              <a:t>Topeka, KS 66612</a:t>
            </a:r>
          </a:p>
          <a:p>
            <a:pPr algn="ctr"/>
            <a:endParaRPr lang="en-US" sz="2000" cap="none" dirty="0">
              <a:solidFill>
                <a:schemeClr val="tx1"/>
              </a:solidFill>
              <a:latin typeface="Times New Roman" panose="02020603050405020304" pitchFamily="18" charset="0"/>
              <a:cs typeface="Times New Roman" panose="02020603050405020304" pitchFamily="18" charset="0"/>
            </a:endParaRPr>
          </a:p>
          <a:p>
            <a:pPr algn="ctr"/>
            <a:r>
              <a:rPr lang="en-US" sz="2000" cap="none" dirty="0">
                <a:solidFill>
                  <a:schemeClr val="tx1"/>
                </a:solidFill>
                <a:latin typeface="Times New Roman" panose="02020603050405020304" pitchFamily="18" charset="0"/>
                <a:cs typeface="Times New Roman" panose="02020603050405020304" pitchFamily="18" charset="0"/>
              </a:rPr>
              <a:t>KSFM_HEMP@ks.gov</a:t>
            </a:r>
          </a:p>
          <a:p>
            <a:pPr algn="ctr"/>
            <a:r>
              <a:rPr lang="en-US" sz="2000" cap="none" dirty="0">
                <a:solidFill>
                  <a:schemeClr val="tx1"/>
                </a:solidFill>
                <a:latin typeface="Times New Roman" panose="02020603050405020304" pitchFamily="18" charset="0"/>
                <a:cs typeface="Times New Roman" panose="02020603050405020304" pitchFamily="18" charset="0"/>
              </a:rPr>
              <a:t>785-296-3401</a:t>
            </a:r>
          </a:p>
        </p:txBody>
      </p:sp>
    </p:spTree>
    <p:extLst>
      <p:ext uri="{BB962C8B-B14F-4D97-AF65-F5344CB8AC3E}">
        <p14:creationId xmlns:p14="http://schemas.microsoft.com/office/powerpoint/2010/main" val="30682111"/>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A708C0514193443B969E498EDCD163E" ma:contentTypeVersion="11" ma:contentTypeDescription="Create a new document." ma:contentTypeScope="" ma:versionID="87f951b76ef5d3df4f5fb2c8f31f9a01">
  <xsd:schema xmlns:xsd="http://www.w3.org/2001/XMLSchema" xmlns:xs="http://www.w3.org/2001/XMLSchema" xmlns:p="http://schemas.microsoft.com/office/2006/metadata/properties" xmlns:ns3="3025815d-f379-4872-9bce-188468056e1a" xmlns:ns4="e042c65b-6822-4bdf-9733-bffa9dec45cc" targetNamespace="http://schemas.microsoft.com/office/2006/metadata/properties" ma:root="true" ma:fieldsID="10ce4a6a1b545a4b9a5429020cbcecee" ns3:_="" ns4:_="">
    <xsd:import namespace="3025815d-f379-4872-9bce-188468056e1a"/>
    <xsd:import namespace="e042c65b-6822-4bdf-9733-bffa9dec45c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25815d-f379-4872-9bce-188468056e1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042c65b-6822-4bdf-9733-bffa9dec45c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62B309-9300-4C1B-B68C-02D97EA31A14}">
  <ds:schemaRefs>
    <ds:schemaRef ds:uri="http://schemas.microsoft.com/office/2006/metadata/properties"/>
    <ds:schemaRef ds:uri="3025815d-f379-4872-9bce-188468056e1a"/>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e042c65b-6822-4bdf-9733-bffa9dec45cc"/>
    <ds:schemaRef ds:uri="http://purl.org/dc/elements/1.1/"/>
    <ds:schemaRef ds:uri="http://www.w3.org/XML/1998/namespace"/>
  </ds:schemaRefs>
</ds:datastoreItem>
</file>

<file path=customXml/itemProps2.xml><?xml version="1.0" encoding="utf-8"?>
<ds:datastoreItem xmlns:ds="http://schemas.openxmlformats.org/officeDocument/2006/customXml" ds:itemID="{A8970617-7B39-4EA1-ABBE-526418711E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25815d-f379-4872-9bce-188468056e1a"/>
    <ds:schemaRef ds:uri="e042c65b-6822-4bdf-9733-bffa9dec45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ADDD380-DB54-4727-8901-3BAE81A50B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14205</TotalTime>
  <Words>2180</Words>
  <Application>Microsoft Office PowerPoint</Application>
  <PresentationFormat>Widescreen</PresentationFormat>
  <Paragraphs>319</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Times New Roman</vt:lpstr>
      <vt:lpstr>Office Theme</vt:lpstr>
      <vt:lpstr>PowerPoint Presentation</vt:lpstr>
      <vt:lpstr>How is hemp regulated in Kansas?</vt:lpstr>
      <vt:lpstr>How is hemp regulated in Kansas?</vt:lpstr>
      <vt:lpstr>Permanent Rule and Regulation Adoption</vt:lpstr>
      <vt:lpstr>Permanent Rule and Regulation Adoption</vt:lpstr>
      <vt:lpstr>Permanent Rule and Regulation Adoption</vt:lpstr>
      <vt:lpstr>Permanent Rule and Regulation Adoption</vt:lpstr>
      <vt:lpstr>How is hemp regulated in Kansas?</vt:lpstr>
      <vt:lpstr>Office of the State Fire Marshal –  Hemp Processor Resources </vt:lpstr>
      <vt:lpstr>Industrial Hemp Acreages- Licensed and Planted</vt:lpstr>
      <vt:lpstr>Industrial Hemp Acreages - Licensed and Planted</vt:lpstr>
      <vt:lpstr>Industrial Hemp Acreages — Harvested</vt:lpstr>
      <vt:lpstr>Industrial Hemp Acreages</vt:lpstr>
      <vt:lpstr>2021 NASS Hemp Survey</vt:lpstr>
      <vt:lpstr>Expansion and Contraction of Hemp Cultivation Nationwide from 2015 to 2021</vt:lpstr>
      <vt:lpstr>Industrial Hemp Licensing 2022</vt:lpstr>
      <vt:lpstr>2022 Production Outlook in Kansas</vt:lpstr>
      <vt:lpstr>Hemp Budget Models- University of Kentucky</vt:lpstr>
      <vt:lpstr>KDA Hemp Producer Contacts and Resources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Harms, Taylor</dc:creator>
  <cp:lastModifiedBy>Sarah Stephens</cp:lastModifiedBy>
  <cp:revision>96</cp:revision>
  <cp:lastPrinted>2021-08-24T23:36:23Z</cp:lastPrinted>
  <dcterms:created xsi:type="dcterms:W3CDTF">2015-04-06T14:49:27Z</dcterms:created>
  <dcterms:modified xsi:type="dcterms:W3CDTF">2022-02-21T20:48:21Z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0x010100BA708C0514193443B969E498EDCD163E</vt:lpwstr>
  </property>
</Properties>
</file>